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7"/>
  </p:notesMasterIdLst>
  <p:sldIdLst>
    <p:sldId id="257" r:id="rId2"/>
    <p:sldId id="260" r:id="rId3"/>
    <p:sldId id="652" r:id="rId4"/>
    <p:sldId id="653" r:id="rId5"/>
    <p:sldId id="261" r:id="rId6"/>
    <p:sldId id="654" r:id="rId7"/>
    <p:sldId id="268" r:id="rId8"/>
    <p:sldId id="269" r:id="rId9"/>
    <p:sldId id="681" r:id="rId10"/>
    <p:sldId id="682" r:id="rId11"/>
    <p:sldId id="650" r:id="rId12"/>
    <p:sldId id="683" r:id="rId13"/>
    <p:sldId id="660" r:id="rId14"/>
    <p:sldId id="271" r:id="rId15"/>
    <p:sldId id="684" r:id="rId16"/>
    <p:sldId id="679" r:id="rId17"/>
    <p:sldId id="663" r:id="rId18"/>
    <p:sldId id="664" r:id="rId19"/>
    <p:sldId id="670" r:id="rId20"/>
    <p:sldId id="669" r:id="rId21"/>
    <p:sldId id="671" r:id="rId22"/>
    <p:sldId id="672" r:id="rId23"/>
    <p:sldId id="673" r:id="rId24"/>
    <p:sldId id="677" r:id="rId25"/>
    <p:sldId id="6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1304" autoAdjust="0"/>
  </p:normalViewPr>
  <p:slideViewPr>
    <p:cSldViewPr snapToGrid="0">
      <p:cViewPr varScale="1">
        <p:scale>
          <a:sx n="104" d="100"/>
          <a:sy n="104" d="100"/>
        </p:scale>
        <p:origin x="8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DAABEB-AE4C-4A0E-9D91-CBEF6A37C3D6}"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en-US"/>
        </a:p>
      </dgm:t>
    </dgm:pt>
    <dgm:pt modelId="{356466D3-077A-438C-88A1-B9FBA616DA90}">
      <dgm:prSet/>
      <dgm:spPr/>
      <dgm:t>
        <a:bodyPr/>
        <a:lstStyle/>
        <a:p>
          <a:pPr>
            <a:buFont typeface="+mj-lt"/>
            <a:buAutoNum type="alphaUcPeriod"/>
          </a:pPr>
          <a:r>
            <a:rPr lang="en-US" b="1" dirty="0"/>
            <a:t>Minimizing Sources of Ignition</a:t>
          </a:r>
          <a:endParaRPr lang="en-US" b="1" dirty="0">
            <a:latin typeface="Arial" panose="020B0604020202020204" pitchFamily="34" charset="0"/>
            <a:cs typeface="Arial" panose="020B0604020202020204" pitchFamily="34" charset="0"/>
          </a:endParaRPr>
        </a:p>
      </dgm:t>
    </dgm:pt>
    <dgm:pt modelId="{58E49157-0179-450F-BDBD-65B5D63AFEFC}" type="parTrans" cxnId="{468BA19F-44EB-45E5-8B01-95B61E61A317}">
      <dgm:prSet/>
      <dgm:spPr/>
      <dgm:t>
        <a:bodyPr/>
        <a:lstStyle/>
        <a:p>
          <a:endParaRPr lang="en-US"/>
        </a:p>
      </dgm:t>
    </dgm:pt>
    <dgm:pt modelId="{F4033D2E-C7CA-40CD-8DB6-3E86CDDB89E0}" type="sibTrans" cxnId="{468BA19F-44EB-45E5-8B01-95B61E61A317}">
      <dgm:prSet/>
      <dgm:spPr/>
      <dgm:t>
        <a:bodyPr/>
        <a:lstStyle/>
        <a:p>
          <a:endParaRPr lang="en-US"/>
        </a:p>
      </dgm:t>
    </dgm:pt>
    <dgm:pt modelId="{3E0C7C44-F67C-494D-AFE0-5951CD4CB390}">
      <dgm:prSet/>
      <dgm:spPr/>
      <dgm:t>
        <a:bodyPr/>
        <a:lstStyle/>
        <a:p>
          <a:pPr>
            <a:buFont typeface="+mj-lt"/>
            <a:buAutoNum type="alphaUcPeriod"/>
          </a:pPr>
          <a:r>
            <a:rPr lang="en-US" b="1" dirty="0">
              <a:latin typeface="Arial" panose="020B0604020202020204" pitchFamily="34" charset="0"/>
              <a:cs typeface="Arial" panose="020B0604020202020204" pitchFamily="34" charset="0"/>
            </a:rPr>
            <a:t>Resiliency of The Electric Grid</a:t>
          </a:r>
        </a:p>
      </dgm:t>
    </dgm:pt>
    <dgm:pt modelId="{CE3591CB-00A2-4DE7-BC96-F47F2C776821}" type="parTrans" cxnId="{698A374E-73E6-4FFE-8004-9F5AFA3E4757}">
      <dgm:prSet/>
      <dgm:spPr/>
      <dgm:t>
        <a:bodyPr/>
        <a:lstStyle/>
        <a:p>
          <a:endParaRPr lang="en-US"/>
        </a:p>
      </dgm:t>
    </dgm:pt>
    <dgm:pt modelId="{927C5C15-66D8-43E0-BE57-C24C9EEF6BB7}" type="sibTrans" cxnId="{698A374E-73E6-4FFE-8004-9F5AFA3E4757}">
      <dgm:prSet/>
      <dgm:spPr/>
      <dgm:t>
        <a:bodyPr/>
        <a:lstStyle/>
        <a:p>
          <a:endParaRPr lang="en-US"/>
        </a:p>
      </dgm:t>
    </dgm:pt>
    <dgm:pt modelId="{5D57F48A-43D4-4014-B647-31A59B334921}">
      <dgm:prSet/>
      <dgm:spPr/>
      <dgm:t>
        <a:bodyPr/>
        <a:lstStyle/>
        <a:p>
          <a:pPr>
            <a:buFont typeface="+mj-lt"/>
            <a:buAutoNum type="alphaUcPeriod"/>
          </a:pPr>
          <a:r>
            <a:rPr lang="en-US" b="1" dirty="0"/>
            <a:t>Minimizing Unnecessary or Ineffective Actions</a:t>
          </a:r>
          <a:endParaRPr lang="en-US" b="1" dirty="0">
            <a:latin typeface="Arial" panose="020B0604020202020204" pitchFamily="34" charset="0"/>
            <a:cs typeface="Arial" panose="020B0604020202020204" pitchFamily="34" charset="0"/>
          </a:endParaRPr>
        </a:p>
      </dgm:t>
    </dgm:pt>
    <dgm:pt modelId="{71134F2E-D25E-49F5-B633-25D0B7A2A5E8}" type="parTrans" cxnId="{8E011E8C-1DA9-428E-BEBD-DA8432085074}">
      <dgm:prSet/>
      <dgm:spPr/>
      <dgm:t>
        <a:bodyPr/>
        <a:lstStyle/>
        <a:p>
          <a:endParaRPr lang="en-US"/>
        </a:p>
      </dgm:t>
    </dgm:pt>
    <dgm:pt modelId="{6C125DE8-7750-4514-925E-29498763C2DB}" type="sibTrans" cxnId="{8E011E8C-1DA9-428E-BEBD-DA8432085074}">
      <dgm:prSet/>
      <dgm:spPr/>
      <dgm:t>
        <a:bodyPr/>
        <a:lstStyle/>
        <a:p>
          <a:endParaRPr lang="en-US"/>
        </a:p>
      </dgm:t>
    </dgm:pt>
    <dgm:pt modelId="{4A74A804-6317-444A-9CD4-F51E135960BC}" type="pres">
      <dgm:prSet presAssocID="{BDDAABEB-AE4C-4A0E-9D91-CBEF6A37C3D6}" presName="Name0" presStyleCnt="0">
        <dgm:presLayoutVars>
          <dgm:dir/>
          <dgm:animLvl val="lvl"/>
          <dgm:resizeHandles val="exact"/>
        </dgm:presLayoutVars>
      </dgm:prSet>
      <dgm:spPr/>
    </dgm:pt>
    <dgm:pt modelId="{47D4837D-DCFE-4CC4-83C5-BE2E771E409D}" type="pres">
      <dgm:prSet presAssocID="{5D57F48A-43D4-4014-B647-31A59B334921}" presName="boxAndChildren" presStyleCnt="0"/>
      <dgm:spPr/>
    </dgm:pt>
    <dgm:pt modelId="{D27C6FC9-B954-441C-B129-F780F9449E79}" type="pres">
      <dgm:prSet presAssocID="{5D57F48A-43D4-4014-B647-31A59B334921}" presName="parentTextBox" presStyleLbl="node1" presStyleIdx="0" presStyleCnt="3"/>
      <dgm:spPr/>
    </dgm:pt>
    <dgm:pt modelId="{04D50FAA-6EA0-4C6C-8C1E-89A070FB9E46}" type="pres">
      <dgm:prSet presAssocID="{927C5C15-66D8-43E0-BE57-C24C9EEF6BB7}" presName="sp" presStyleCnt="0"/>
      <dgm:spPr/>
    </dgm:pt>
    <dgm:pt modelId="{958976F4-3B05-49DD-AC9E-00F766BFCB62}" type="pres">
      <dgm:prSet presAssocID="{3E0C7C44-F67C-494D-AFE0-5951CD4CB390}" presName="arrowAndChildren" presStyleCnt="0"/>
      <dgm:spPr/>
    </dgm:pt>
    <dgm:pt modelId="{786803FD-712C-4E63-8277-3E26C1BB1F40}" type="pres">
      <dgm:prSet presAssocID="{3E0C7C44-F67C-494D-AFE0-5951CD4CB390}" presName="parentTextArrow" presStyleLbl="node1" presStyleIdx="1" presStyleCnt="3"/>
      <dgm:spPr/>
    </dgm:pt>
    <dgm:pt modelId="{B2782EDF-3043-4F1E-BD4B-89EEAA1265E5}" type="pres">
      <dgm:prSet presAssocID="{F4033D2E-C7CA-40CD-8DB6-3E86CDDB89E0}" presName="sp" presStyleCnt="0"/>
      <dgm:spPr/>
    </dgm:pt>
    <dgm:pt modelId="{FABA119D-3809-4A3F-831D-1738B992A6FE}" type="pres">
      <dgm:prSet presAssocID="{356466D3-077A-438C-88A1-B9FBA616DA90}" presName="arrowAndChildren" presStyleCnt="0"/>
      <dgm:spPr/>
    </dgm:pt>
    <dgm:pt modelId="{E1EE0DF1-335F-492A-A5CA-9BE359B8B2F1}" type="pres">
      <dgm:prSet presAssocID="{356466D3-077A-438C-88A1-B9FBA616DA90}" presName="parentTextArrow" presStyleLbl="node1" presStyleIdx="2" presStyleCnt="3"/>
      <dgm:spPr/>
    </dgm:pt>
  </dgm:ptLst>
  <dgm:cxnLst>
    <dgm:cxn modelId="{C634A91E-E46A-421F-99AC-798A675C2AEE}" type="presOf" srcId="{3E0C7C44-F67C-494D-AFE0-5951CD4CB390}" destId="{786803FD-712C-4E63-8277-3E26C1BB1F40}" srcOrd="0" destOrd="0" presId="urn:microsoft.com/office/officeart/2005/8/layout/process4"/>
    <dgm:cxn modelId="{37B08D6B-ED83-451B-A020-7BC2E0DE4835}" type="presOf" srcId="{356466D3-077A-438C-88A1-B9FBA616DA90}" destId="{E1EE0DF1-335F-492A-A5CA-9BE359B8B2F1}" srcOrd="0" destOrd="0" presId="urn:microsoft.com/office/officeart/2005/8/layout/process4"/>
    <dgm:cxn modelId="{698A374E-73E6-4FFE-8004-9F5AFA3E4757}" srcId="{BDDAABEB-AE4C-4A0E-9D91-CBEF6A37C3D6}" destId="{3E0C7C44-F67C-494D-AFE0-5951CD4CB390}" srcOrd="1" destOrd="0" parTransId="{CE3591CB-00A2-4DE7-BC96-F47F2C776821}" sibTransId="{927C5C15-66D8-43E0-BE57-C24C9EEF6BB7}"/>
    <dgm:cxn modelId="{CE13A67D-197D-4FDA-BBB3-9989FD73F1C3}" type="presOf" srcId="{5D57F48A-43D4-4014-B647-31A59B334921}" destId="{D27C6FC9-B954-441C-B129-F780F9449E79}" srcOrd="0" destOrd="0" presId="urn:microsoft.com/office/officeart/2005/8/layout/process4"/>
    <dgm:cxn modelId="{8E011E8C-1DA9-428E-BEBD-DA8432085074}" srcId="{BDDAABEB-AE4C-4A0E-9D91-CBEF6A37C3D6}" destId="{5D57F48A-43D4-4014-B647-31A59B334921}" srcOrd="2" destOrd="0" parTransId="{71134F2E-D25E-49F5-B633-25D0B7A2A5E8}" sibTransId="{6C125DE8-7750-4514-925E-29498763C2DB}"/>
    <dgm:cxn modelId="{468BA19F-44EB-45E5-8B01-95B61E61A317}" srcId="{BDDAABEB-AE4C-4A0E-9D91-CBEF6A37C3D6}" destId="{356466D3-077A-438C-88A1-B9FBA616DA90}" srcOrd="0" destOrd="0" parTransId="{58E49157-0179-450F-BDBD-65B5D63AFEFC}" sibTransId="{F4033D2E-C7CA-40CD-8DB6-3E86CDDB89E0}"/>
    <dgm:cxn modelId="{6F7CEEC2-7478-479E-AD48-A460C6DFF0E0}" type="presOf" srcId="{BDDAABEB-AE4C-4A0E-9D91-CBEF6A37C3D6}" destId="{4A74A804-6317-444A-9CD4-F51E135960BC}" srcOrd="0" destOrd="0" presId="urn:microsoft.com/office/officeart/2005/8/layout/process4"/>
    <dgm:cxn modelId="{28AAE873-14C4-4134-B047-253CF66630DE}" type="presParOf" srcId="{4A74A804-6317-444A-9CD4-F51E135960BC}" destId="{47D4837D-DCFE-4CC4-83C5-BE2E771E409D}" srcOrd="0" destOrd="0" presId="urn:microsoft.com/office/officeart/2005/8/layout/process4"/>
    <dgm:cxn modelId="{91D49CC8-3D78-44F8-A303-5FD04E9DF4CB}" type="presParOf" srcId="{47D4837D-DCFE-4CC4-83C5-BE2E771E409D}" destId="{D27C6FC9-B954-441C-B129-F780F9449E79}" srcOrd="0" destOrd="0" presId="urn:microsoft.com/office/officeart/2005/8/layout/process4"/>
    <dgm:cxn modelId="{4986D262-4BBA-441C-A1B6-7F6B0B8F0010}" type="presParOf" srcId="{4A74A804-6317-444A-9CD4-F51E135960BC}" destId="{04D50FAA-6EA0-4C6C-8C1E-89A070FB9E46}" srcOrd="1" destOrd="0" presId="urn:microsoft.com/office/officeart/2005/8/layout/process4"/>
    <dgm:cxn modelId="{5191BF0A-A307-4186-B4BD-74A6DC1B6D13}" type="presParOf" srcId="{4A74A804-6317-444A-9CD4-F51E135960BC}" destId="{958976F4-3B05-49DD-AC9E-00F766BFCB62}" srcOrd="2" destOrd="0" presId="urn:microsoft.com/office/officeart/2005/8/layout/process4"/>
    <dgm:cxn modelId="{C6E5E74D-6BCF-4BFC-9AF6-A9E4B5CDD613}" type="presParOf" srcId="{958976F4-3B05-49DD-AC9E-00F766BFCB62}" destId="{786803FD-712C-4E63-8277-3E26C1BB1F40}" srcOrd="0" destOrd="0" presId="urn:microsoft.com/office/officeart/2005/8/layout/process4"/>
    <dgm:cxn modelId="{CF574E85-DC54-416D-8C61-5766E774CA0B}" type="presParOf" srcId="{4A74A804-6317-444A-9CD4-F51E135960BC}" destId="{B2782EDF-3043-4F1E-BD4B-89EEAA1265E5}" srcOrd="3" destOrd="0" presId="urn:microsoft.com/office/officeart/2005/8/layout/process4"/>
    <dgm:cxn modelId="{B014C8EC-CC2E-4711-8A47-C50FE0825E96}" type="presParOf" srcId="{4A74A804-6317-444A-9CD4-F51E135960BC}" destId="{FABA119D-3809-4A3F-831D-1738B992A6FE}" srcOrd="4" destOrd="0" presId="urn:microsoft.com/office/officeart/2005/8/layout/process4"/>
    <dgm:cxn modelId="{09D1B348-A695-43C6-9DE1-D647D3E018A7}" type="presParOf" srcId="{FABA119D-3809-4A3F-831D-1738B992A6FE}" destId="{E1EE0DF1-335F-492A-A5CA-9BE359B8B2F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5EE4D8-451C-4BF6-A754-5716B7458FF7}"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3E9C03EE-D40A-4575-95C1-D007C8F62168}">
      <dgm:prSet/>
      <dgm:spPr/>
      <dgm:t>
        <a:bodyPr/>
        <a:lstStyle/>
        <a:p>
          <a:r>
            <a:rPr lang="en-US"/>
            <a:t>Weather</a:t>
          </a:r>
        </a:p>
      </dgm:t>
    </dgm:pt>
    <dgm:pt modelId="{11B42B58-A8D0-42A6-A857-CFB1FA8214CC}" type="parTrans" cxnId="{5582050C-78E8-48CF-8B38-82081A9F1A2B}">
      <dgm:prSet/>
      <dgm:spPr/>
      <dgm:t>
        <a:bodyPr/>
        <a:lstStyle/>
        <a:p>
          <a:endParaRPr lang="en-US"/>
        </a:p>
      </dgm:t>
    </dgm:pt>
    <dgm:pt modelId="{451F39C5-9D84-49A0-94C2-21D6F3EB82D6}" type="sibTrans" cxnId="{5582050C-78E8-48CF-8B38-82081A9F1A2B}">
      <dgm:prSet/>
      <dgm:spPr/>
      <dgm:t>
        <a:bodyPr/>
        <a:lstStyle/>
        <a:p>
          <a:endParaRPr lang="en-US"/>
        </a:p>
      </dgm:t>
    </dgm:pt>
    <dgm:pt modelId="{0A9C80DE-DA5F-40D1-A119-16B40C1777B6}">
      <dgm:prSet/>
      <dgm:spPr/>
      <dgm:t>
        <a:bodyPr/>
        <a:lstStyle/>
        <a:p>
          <a:r>
            <a:rPr lang="en-US"/>
            <a:t>Extended drought</a:t>
          </a:r>
        </a:p>
      </dgm:t>
    </dgm:pt>
    <dgm:pt modelId="{405A9420-7ECC-486D-B59D-B01D243F3E75}" type="parTrans" cxnId="{14AE7859-775B-4CFD-BB3E-2B5E80CAA8F7}">
      <dgm:prSet/>
      <dgm:spPr/>
      <dgm:t>
        <a:bodyPr/>
        <a:lstStyle/>
        <a:p>
          <a:endParaRPr lang="en-US"/>
        </a:p>
      </dgm:t>
    </dgm:pt>
    <dgm:pt modelId="{58775CD9-1E79-47F2-9B36-D739B453A1C8}" type="sibTrans" cxnId="{14AE7859-775B-4CFD-BB3E-2B5E80CAA8F7}">
      <dgm:prSet/>
      <dgm:spPr/>
      <dgm:t>
        <a:bodyPr/>
        <a:lstStyle/>
        <a:p>
          <a:endParaRPr lang="en-US"/>
        </a:p>
      </dgm:t>
    </dgm:pt>
    <dgm:pt modelId="{B61E8C60-E8EE-44A2-8286-2E4FC3DAF3BC}">
      <dgm:prSet/>
      <dgm:spPr/>
      <dgm:t>
        <a:bodyPr/>
        <a:lstStyle/>
        <a:p>
          <a:r>
            <a:rPr lang="en-US"/>
            <a:t>High winds </a:t>
          </a:r>
        </a:p>
      </dgm:t>
    </dgm:pt>
    <dgm:pt modelId="{33AE682D-85BC-4987-8D5C-5F8D73C312BA}" type="parTrans" cxnId="{93B1AE6B-D682-4FEF-985A-27E015231197}">
      <dgm:prSet/>
      <dgm:spPr/>
      <dgm:t>
        <a:bodyPr/>
        <a:lstStyle/>
        <a:p>
          <a:endParaRPr lang="en-US"/>
        </a:p>
      </dgm:t>
    </dgm:pt>
    <dgm:pt modelId="{D91D5A57-D442-4AD1-B4A3-FF41D6B2519F}" type="sibTrans" cxnId="{93B1AE6B-D682-4FEF-985A-27E015231197}">
      <dgm:prSet/>
      <dgm:spPr/>
      <dgm:t>
        <a:bodyPr/>
        <a:lstStyle/>
        <a:p>
          <a:endParaRPr lang="en-US"/>
        </a:p>
      </dgm:t>
    </dgm:pt>
    <dgm:pt modelId="{0D863F2D-1152-4B84-87A7-A1D4AE64F8C2}">
      <dgm:prSet/>
      <dgm:spPr/>
      <dgm:t>
        <a:bodyPr/>
        <a:lstStyle/>
        <a:p>
          <a:r>
            <a:rPr lang="en-US"/>
            <a:t>Lightning</a:t>
          </a:r>
        </a:p>
      </dgm:t>
    </dgm:pt>
    <dgm:pt modelId="{66BF303B-E2D6-4B01-880E-461CADDE3475}" type="parTrans" cxnId="{FF79AD50-6D3F-458E-BD6D-1CF661166976}">
      <dgm:prSet/>
      <dgm:spPr/>
      <dgm:t>
        <a:bodyPr/>
        <a:lstStyle/>
        <a:p>
          <a:endParaRPr lang="en-US"/>
        </a:p>
      </dgm:t>
    </dgm:pt>
    <dgm:pt modelId="{936F9435-081B-4514-86C4-031993CC199E}" type="sibTrans" cxnId="{FF79AD50-6D3F-458E-BD6D-1CF661166976}">
      <dgm:prSet/>
      <dgm:spPr/>
      <dgm:t>
        <a:bodyPr/>
        <a:lstStyle/>
        <a:p>
          <a:endParaRPr lang="en-US"/>
        </a:p>
      </dgm:t>
    </dgm:pt>
    <dgm:pt modelId="{8B5E858E-3072-42F2-A404-60BFF6C9FD29}">
      <dgm:prSet/>
      <dgm:spPr/>
      <dgm:t>
        <a:bodyPr/>
        <a:lstStyle/>
        <a:p>
          <a:r>
            <a:rPr lang="en-US"/>
            <a:t>Low humidity</a:t>
          </a:r>
        </a:p>
      </dgm:t>
    </dgm:pt>
    <dgm:pt modelId="{77A4B64A-2071-4183-851E-CA946BFB14CA}" type="parTrans" cxnId="{BCE3439D-546C-4427-8121-C6063AFC91D0}">
      <dgm:prSet/>
      <dgm:spPr/>
      <dgm:t>
        <a:bodyPr/>
        <a:lstStyle/>
        <a:p>
          <a:endParaRPr lang="en-US"/>
        </a:p>
      </dgm:t>
    </dgm:pt>
    <dgm:pt modelId="{8A24EB32-E047-4C07-8978-357AA979055A}" type="sibTrans" cxnId="{BCE3439D-546C-4427-8121-C6063AFC91D0}">
      <dgm:prSet/>
      <dgm:spPr/>
      <dgm:t>
        <a:bodyPr/>
        <a:lstStyle/>
        <a:p>
          <a:endParaRPr lang="en-US"/>
        </a:p>
      </dgm:t>
    </dgm:pt>
    <dgm:pt modelId="{F358B67E-8AD5-4BBE-80C6-5966BE4CB1A9}">
      <dgm:prSet/>
      <dgm:spPr/>
      <dgm:t>
        <a:bodyPr/>
        <a:lstStyle/>
        <a:p>
          <a:r>
            <a:rPr lang="en-US"/>
            <a:t>Lack of early fall rains</a:t>
          </a:r>
        </a:p>
      </dgm:t>
    </dgm:pt>
    <dgm:pt modelId="{A02A7B9E-779B-4B01-9BD8-823D9EE56636}" type="parTrans" cxnId="{2CD08BF4-ECAD-4576-B5C0-59C6B220993C}">
      <dgm:prSet/>
      <dgm:spPr/>
      <dgm:t>
        <a:bodyPr/>
        <a:lstStyle/>
        <a:p>
          <a:endParaRPr lang="en-US"/>
        </a:p>
      </dgm:t>
    </dgm:pt>
    <dgm:pt modelId="{6D73ED35-5EBB-4104-A8AF-97C3F4F49E6B}" type="sibTrans" cxnId="{2CD08BF4-ECAD-4576-B5C0-59C6B220993C}">
      <dgm:prSet/>
      <dgm:spPr/>
      <dgm:t>
        <a:bodyPr/>
        <a:lstStyle/>
        <a:p>
          <a:endParaRPr lang="en-US"/>
        </a:p>
      </dgm:t>
    </dgm:pt>
    <dgm:pt modelId="{5EA66174-EC01-49E3-B96D-646410697A33}">
      <dgm:prSet/>
      <dgm:spPr/>
      <dgm:t>
        <a:bodyPr/>
        <a:lstStyle/>
        <a:p>
          <a:r>
            <a:rPr lang="en-US"/>
            <a:t>Vegetation</a:t>
          </a:r>
        </a:p>
      </dgm:t>
    </dgm:pt>
    <dgm:pt modelId="{E2AF448C-E92D-4E34-B234-254D3E489DF7}" type="parTrans" cxnId="{50F15F18-95F5-42E7-88C6-09B27B00A63A}">
      <dgm:prSet/>
      <dgm:spPr/>
      <dgm:t>
        <a:bodyPr/>
        <a:lstStyle/>
        <a:p>
          <a:endParaRPr lang="en-US"/>
        </a:p>
      </dgm:t>
    </dgm:pt>
    <dgm:pt modelId="{D44EB17A-78E2-47BE-8A41-5170F5F545F0}" type="sibTrans" cxnId="{50F15F18-95F5-42E7-88C6-09B27B00A63A}">
      <dgm:prSet/>
      <dgm:spPr/>
      <dgm:t>
        <a:bodyPr/>
        <a:lstStyle/>
        <a:p>
          <a:endParaRPr lang="en-US"/>
        </a:p>
      </dgm:t>
    </dgm:pt>
    <dgm:pt modelId="{C5C145E5-95C1-40BB-97A5-C048EACF6629}">
      <dgm:prSet/>
      <dgm:spPr/>
      <dgm:t>
        <a:bodyPr/>
        <a:lstStyle/>
        <a:p>
          <a:r>
            <a:rPr lang="en-US"/>
            <a:t>Vegetation type</a:t>
          </a:r>
        </a:p>
      </dgm:t>
    </dgm:pt>
    <dgm:pt modelId="{01137205-5F76-4CA6-AF9E-E52BA65836D0}" type="parTrans" cxnId="{3186FBDF-73CA-41B4-BD5C-7661AAA8AE13}">
      <dgm:prSet/>
      <dgm:spPr/>
      <dgm:t>
        <a:bodyPr/>
        <a:lstStyle/>
        <a:p>
          <a:endParaRPr lang="en-US"/>
        </a:p>
      </dgm:t>
    </dgm:pt>
    <dgm:pt modelId="{BAB5ECA8-21CA-4DAE-B6F1-4D38D64FDED9}" type="sibTrans" cxnId="{3186FBDF-73CA-41B4-BD5C-7661AAA8AE13}">
      <dgm:prSet/>
      <dgm:spPr/>
      <dgm:t>
        <a:bodyPr/>
        <a:lstStyle/>
        <a:p>
          <a:endParaRPr lang="en-US"/>
        </a:p>
      </dgm:t>
    </dgm:pt>
    <dgm:pt modelId="{CC37EAF1-3E07-4000-983A-66259D1B25E5}">
      <dgm:prSet/>
      <dgm:spPr/>
      <dgm:t>
        <a:bodyPr/>
        <a:lstStyle/>
        <a:p>
          <a:r>
            <a:rPr lang="en-US"/>
            <a:t>Fuel moisture</a:t>
          </a:r>
        </a:p>
      </dgm:t>
    </dgm:pt>
    <dgm:pt modelId="{89BBA207-A20E-49E0-97B2-C6201C1BEC92}" type="parTrans" cxnId="{524340FA-75DF-4EC7-A4E2-B67C87BC149D}">
      <dgm:prSet/>
      <dgm:spPr/>
      <dgm:t>
        <a:bodyPr/>
        <a:lstStyle/>
        <a:p>
          <a:endParaRPr lang="en-US"/>
        </a:p>
      </dgm:t>
    </dgm:pt>
    <dgm:pt modelId="{F734D14C-54F9-4542-B4DB-5A2267C290F4}" type="sibTrans" cxnId="{524340FA-75DF-4EC7-A4E2-B67C87BC149D}">
      <dgm:prSet/>
      <dgm:spPr/>
      <dgm:t>
        <a:bodyPr/>
        <a:lstStyle/>
        <a:p>
          <a:endParaRPr lang="en-US"/>
        </a:p>
      </dgm:t>
    </dgm:pt>
    <dgm:pt modelId="{EB3867FF-11C4-455B-9825-0634F9494CAA}">
      <dgm:prSet/>
      <dgm:spPr/>
      <dgm:t>
        <a:bodyPr/>
        <a:lstStyle/>
        <a:p>
          <a:r>
            <a:rPr lang="en-US"/>
            <a:t>Tree mortality</a:t>
          </a:r>
        </a:p>
      </dgm:t>
    </dgm:pt>
    <dgm:pt modelId="{A6CA5BD4-DE05-44D2-AED7-BACF05ACE836}" type="parTrans" cxnId="{E4E655EA-7E9C-407F-A994-A9F763ED9405}">
      <dgm:prSet/>
      <dgm:spPr/>
      <dgm:t>
        <a:bodyPr/>
        <a:lstStyle/>
        <a:p>
          <a:endParaRPr lang="en-US"/>
        </a:p>
      </dgm:t>
    </dgm:pt>
    <dgm:pt modelId="{B76EC2BA-3D44-443D-985B-E19E698BE21A}" type="sibTrans" cxnId="{E4E655EA-7E9C-407F-A994-A9F763ED9405}">
      <dgm:prSet/>
      <dgm:spPr/>
      <dgm:t>
        <a:bodyPr/>
        <a:lstStyle/>
        <a:p>
          <a:endParaRPr lang="en-US"/>
        </a:p>
      </dgm:t>
    </dgm:pt>
    <dgm:pt modelId="{EB96F134-7C18-4655-8FAE-3CBCD2BEA108}">
      <dgm:prSet/>
      <dgm:spPr/>
      <dgm:t>
        <a:bodyPr/>
        <a:lstStyle/>
        <a:p>
          <a:r>
            <a:rPr lang="en-US"/>
            <a:t>Steep terrain</a:t>
          </a:r>
        </a:p>
      </dgm:t>
    </dgm:pt>
    <dgm:pt modelId="{8D6CE7E3-D890-46AA-A7D0-6221999E3C63}" type="parTrans" cxnId="{81356CA6-368B-402B-BA11-A7C78877AA6D}">
      <dgm:prSet/>
      <dgm:spPr/>
      <dgm:t>
        <a:bodyPr/>
        <a:lstStyle/>
        <a:p>
          <a:endParaRPr lang="en-US"/>
        </a:p>
      </dgm:t>
    </dgm:pt>
    <dgm:pt modelId="{F5074EEB-E58B-4D3D-BA0B-484BEFD069E4}" type="sibTrans" cxnId="{81356CA6-368B-402B-BA11-A7C78877AA6D}">
      <dgm:prSet/>
      <dgm:spPr/>
      <dgm:t>
        <a:bodyPr/>
        <a:lstStyle/>
        <a:p>
          <a:endParaRPr lang="en-US"/>
        </a:p>
      </dgm:t>
    </dgm:pt>
    <dgm:pt modelId="{2864B315-6436-481D-A386-B56AFF3C65EE}" type="pres">
      <dgm:prSet presAssocID="{2F5EE4D8-451C-4BF6-A754-5716B7458FF7}" presName="linear" presStyleCnt="0">
        <dgm:presLayoutVars>
          <dgm:dir/>
          <dgm:animLvl val="lvl"/>
          <dgm:resizeHandles val="exact"/>
        </dgm:presLayoutVars>
      </dgm:prSet>
      <dgm:spPr/>
    </dgm:pt>
    <dgm:pt modelId="{5408EF65-1741-48A3-9202-5FFBE416C594}" type="pres">
      <dgm:prSet presAssocID="{3E9C03EE-D40A-4575-95C1-D007C8F62168}" presName="parentLin" presStyleCnt="0"/>
      <dgm:spPr/>
    </dgm:pt>
    <dgm:pt modelId="{8CBC1B27-6A44-4BF7-9044-DB0002D1FD69}" type="pres">
      <dgm:prSet presAssocID="{3E9C03EE-D40A-4575-95C1-D007C8F62168}" presName="parentLeftMargin" presStyleLbl="node1" presStyleIdx="0" presStyleCnt="2"/>
      <dgm:spPr/>
    </dgm:pt>
    <dgm:pt modelId="{B80F9EE8-0D22-4BB8-A642-4BE46C03AB8B}" type="pres">
      <dgm:prSet presAssocID="{3E9C03EE-D40A-4575-95C1-D007C8F62168}" presName="parentText" presStyleLbl="node1" presStyleIdx="0" presStyleCnt="2">
        <dgm:presLayoutVars>
          <dgm:chMax val="0"/>
          <dgm:bulletEnabled val="1"/>
        </dgm:presLayoutVars>
      </dgm:prSet>
      <dgm:spPr/>
    </dgm:pt>
    <dgm:pt modelId="{6D960071-A082-4933-882C-29250EAE2A61}" type="pres">
      <dgm:prSet presAssocID="{3E9C03EE-D40A-4575-95C1-D007C8F62168}" presName="negativeSpace" presStyleCnt="0"/>
      <dgm:spPr/>
    </dgm:pt>
    <dgm:pt modelId="{A08182D9-14FB-40F8-B4A6-F9C65B8BA344}" type="pres">
      <dgm:prSet presAssocID="{3E9C03EE-D40A-4575-95C1-D007C8F62168}" presName="childText" presStyleLbl="conFgAcc1" presStyleIdx="0" presStyleCnt="2">
        <dgm:presLayoutVars>
          <dgm:bulletEnabled val="1"/>
        </dgm:presLayoutVars>
      </dgm:prSet>
      <dgm:spPr/>
    </dgm:pt>
    <dgm:pt modelId="{AA03D18A-8A5E-44CF-9D73-04E038A0399C}" type="pres">
      <dgm:prSet presAssocID="{451F39C5-9D84-49A0-94C2-21D6F3EB82D6}" presName="spaceBetweenRectangles" presStyleCnt="0"/>
      <dgm:spPr/>
    </dgm:pt>
    <dgm:pt modelId="{143BE5F7-A1EE-4F58-80F9-E16C4B085EAF}" type="pres">
      <dgm:prSet presAssocID="{5EA66174-EC01-49E3-B96D-646410697A33}" presName="parentLin" presStyleCnt="0"/>
      <dgm:spPr/>
    </dgm:pt>
    <dgm:pt modelId="{2F650BBE-D8C1-418D-984F-467D8AEFB96F}" type="pres">
      <dgm:prSet presAssocID="{5EA66174-EC01-49E3-B96D-646410697A33}" presName="parentLeftMargin" presStyleLbl="node1" presStyleIdx="0" presStyleCnt="2"/>
      <dgm:spPr/>
    </dgm:pt>
    <dgm:pt modelId="{C87F1510-8107-444A-852A-AF0F41D5DC2C}" type="pres">
      <dgm:prSet presAssocID="{5EA66174-EC01-49E3-B96D-646410697A33}" presName="parentText" presStyleLbl="node1" presStyleIdx="1" presStyleCnt="2">
        <dgm:presLayoutVars>
          <dgm:chMax val="0"/>
          <dgm:bulletEnabled val="1"/>
        </dgm:presLayoutVars>
      </dgm:prSet>
      <dgm:spPr/>
    </dgm:pt>
    <dgm:pt modelId="{AE96FDA4-96FC-4F14-9E99-524B0C1EC609}" type="pres">
      <dgm:prSet presAssocID="{5EA66174-EC01-49E3-B96D-646410697A33}" presName="negativeSpace" presStyleCnt="0"/>
      <dgm:spPr/>
    </dgm:pt>
    <dgm:pt modelId="{FA89C9DA-15E1-41CF-8779-389370266924}" type="pres">
      <dgm:prSet presAssocID="{5EA66174-EC01-49E3-B96D-646410697A33}" presName="childText" presStyleLbl="conFgAcc1" presStyleIdx="1" presStyleCnt="2">
        <dgm:presLayoutVars>
          <dgm:bulletEnabled val="1"/>
        </dgm:presLayoutVars>
      </dgm:prSet>
      <dgm:spPr/>
    </dgm:pt>
  </dgm:ptLst>
  <dgm:cxnLst>
    <dgm:cxn modelId="{5582050C-78E8-48CF-8B38-82081A9F1A2B}" srcId="{2F5EE4D8-451C-4BF6-A754-5716B7458FF7}" destId="{3E9C03EE-D40A-4575-95C1-D007C8F62168}" srcOrd="0" destOrd="0" parTransId="{11B42B58-A8D0-42A6-A857-CFB1FA8214CC}" sibTransId="{451F39C5-9D84-49A0-94C2-21D6F3EB82D6}"/>
    <dgm:cxn modelId="{D85A240C-A2AE-4360-B05F-89B7B7DD372D}" type="presOf" srcId="{0A9C80DE-DA5F-40D1-A119-16B40C1777B6}" destId="{A08182D9-14FB-40F8-B4A6-F9C65B8BA344}" srcOrd="0" destOrd="0" presId="urn:microsoft.com/office/officeart/2005/8/layout/list1"/>
    <dgm:cxn modelId="{F2BE980C-16BD-4D9F-A0A5-AE7349A3F800}" type="presOf" srcId="{3E9C03EE-D40A-4575-95C1-D007C8F62168}" destId="{B80F9EE8-0D22-4BB8-A642-4BE46C03AB8B}" srcOrd="1" destOrd="0" presId="urn:microsoft.com/office/officeart/2005/8/layout/list1"/>
    <dgm:cxn modelId="{50F15F18-95F5-42E7-88C6-09B27B00A63A}" srcId="{2F5EE4D8-451C-4BF6-A754-5716B7458FF7}" destId="{5EA66174-EC01-49E3-B96D-646410697A33}" srcOrd="1" destOrd="0" parTransId="{E2AF448C-E92D-4E34-B234-254D3E489DF7}" sibTransId="{D44EB17A-78E2-47BE-8A41-5170F5F545F0}"/>
    <dgm:cxn modelId="{BF5D2E1F-73F8-4A73-905A-656F8378F088}" type="presOf" srcId="{5EA66174-EC01-49E3-B96D-646410697A33}" destId="{2F650BBE-D8C1-418D-984F-467D8AEFB96F}" srcOrd="0" destOrd="0" presId="urn:microsoft.com/office/officeart/2005/8/layout/list1"/>
    <dgm:cxn modelId="{8E298628-D9CB-415B-A7A3-C2CDCFD31310}" type="presOf" srcId="{B61E8C60-E8EE-44A2-8286-2E4FC3DAF3BC}" destId="{A08182D9-14FB-40F8-B4A6-F9C65B8BA344}" srcOrd="0" destOrd="1" presId="urn:microsoft.com/office/officeart/2005/8/layout/list1"/>
    <dgm:cxn modelId="{27FBE629-0A11-4C4E-9E0E-57B4C05843CC}" type="presOf" srcId="{C5C145E5-95C1-40BB-97A5-C048EACF6629}" destId="{FA89C9DA-15E1-41CF-8779-389370266924}" srcOrd="0" destOrd="0" presId="urn:microsoft.com/office/officeart/2005/8/layout/list1"/>
    <dgm:cxn modelId="{7A46CE38-D95A-4377-AF97-2E4DCF444F14}" type="presOf" srcId="{3E9C03EE-D40A-4575-95C1-D007C8F62168}" destId="{8CBC1B27-6A44-4BF7-9044-DB0002D1FD69}" srcOrd="0" destOrd="0" presId="urn:microsoft.com/office/officeart/2005/8/layout/list1"/>
    <dgm:cxn modelId="{1E805E64-53A3-4950-943A-A59DE4D91837}" type="presOf" srcId="{8B5E858E-3072-42F2-A404-60BFF6C9FD29}" destId="{A08182D9-14FB-40F8-B4A6-F9C65B8BA344}" srcOrd="0" destOrd="3" presId="urn:microsoft.com/office/officeart/2005/8/layout/list1"/>
    <dgm:cxn modelId="{43D79D4B-AD08-4DE1-9D35-DF09ECCF8EA2}" type="presOf" srcId="{2F5EE4D8-451C-4BF6-A754-5716B7458FF7}" destId="{2864B315-6436-481D-A386-B56AFF3C65EE}" srcOrd="0" destOrd="0" presId="urn:microsoft.com/office/officeart/2005/8/layout/list1"/>
    <dgm:cxn modelId="{93B1AE6B-D682-4FEF-985A-27E015231197}" srcId="{3E9C03EE-D40A-4575-95C1-D007C8F62168}" destId="{B61E8C60-E8EE-44A2-8286-2E4FC3DAF3BC}" srcOrd="1" destOrd="0" parTransId="{33AE682D-85BC-4987-8D5C-5F8D73C312BA}" sibTransId="{D91D5A57-D442-4AD1-B4A3-FF41D6B2519F}"/>
    <dgm:cxn modelId="{FF79AD50-6D3F-458E-BD6D-1CF661166976}" srcId="{3E9C03EE-D40A-4575-95C1-D007C8F62168}" destId="{0D863F2D-1152-4B84-87A7-A1D4AE64F8C2}" srcOrd="2" destOrd="0" parTransId="{66BF303B-E2D6-4B01-880E-461CADDE3475}" sibTransId="{936F9435-081B-4514-86C4-031993CC199E}"/>
    <dgm:cxn modelId="{14AE7859-775B-4CFD-BB3E-2B5E80CAA8F7}" srcId="{3E9C03EE-D40A-4575-95C1-D007C8F62168}" destId="{0A9C80DE-DA5F-40D1-A119-16B40C1777B6}" srcOrd="0" destOrd="0" parTransId="{405A9420-7ECC-486D-B59D-B01D243F3E75}" sibTransId="{58775CD9-1E79-47F2-9B36-D739B453A1C8}"/>
    <dgm:cxn modelId="{8905758A-094E-4239-AEA8-E2CB649DE01A}" type="presOf" srcId="{F358B67E-8AD5-4BBE-80C6-5966BE4CB1A9}" destId="{A08182D9-14FB-40F8-B4A6-F9C65B8BA344}" srcOrd="0" destOrd="4" presId="urn:microsoft.com/office/officeart/2005/8/layout/list1"/>
    <dgm:cxn modelId="{BCE3439D-546C-4427-8121-C6063AFC91D0}" srcId="{3E9C03EE-D40A-4575-95C1-D007C8F62168}" destId="{8B5E858E-3072-42F2-A404-60BFF6C9FD29}" srcOrd="3" destOrd="0" parTransId="{77A4B64A-2071-4183-851E-CA946BFB14CA}" sibTransId="{8A24EB32-E047-4C07-8978-357AA979055A}"/>
    <dgm:cxn modelId="{81356CA6-368B-402B-BA11-A7C78877AA6D}" srcId="{5EA66174-EC01-49E3-B96D-646410697A33}" destId="{EB96F134-7C18-4655-8FAE-3CBCD2BEA108}" srcOrd="3" destOrd="0" parTransId="{8D6CE7E3-D890-46AA-A7D0-6221999E3C63}" sibTransId="{F5074EEB-E58B-4D3D-BA0B-484BEFD069E4}"/>
    <dgm:cxn modelId="{BDE0B9A7-8956-49ED-9C7E-E2F2EB09E77F}" type="presOf" srcId="{EB96F134-7C18-4655-8FAE-3CBCD2BEA108}" destId="{FA89C9DA-15E1-41CF-8779-389370266924}" srcOrd="0" destOrd="3" presId="urn:microsoft.com/office/officeart/2005/8/layout/list1"/>
    <dgm:cxn modelId="{C8E712B0-657D-402B-8BBF-0CFA631F00E3}" type="presOf" srcId="{5EA66174-EC01-49E3-B96D-646410697A33}" destId="{C87F1510-8107-444A-852A-AF0F41D5DC2C}" srcOrd="1" destOrd="0" presId="urn:microsoft.com/office/officeart/2005/8/layout/list1"/>
    <dgm:cxn modelId="{3186FBDF-73CA-41B4-BD5C-7661AAA8AE13}" srcId="{5EA66174-EC01-49E3-B96D-646410697A33}" destId="{C5C145E5-95C1-40BB-97A5-C048EACF6629}" srcOrd="0" destOrd="0" parTransId="{01137205-5F76-4CA6-AF9E-E52BA65836D0}" sibTransId="{BAB5ECA8-21CA-4DAE-B6F1-4D38D64FDED9}"/>
    <dgm:cxn modelId="{77D8FEE5-DE91-47D9-83FA-0698BDE73727}" type="presOf" srcId="{0D863F2D-1152-4B84-87A7-A1D4AE64F8C2}" destId="{A08182D9-14FB-40F8-B4A6-F9C65B8BA344}" srcOrd="0" destOrd="2" presId="urn:microsoft.com/office/officeart/2005/8/layout/list1"/>
    <dgm:cxn modelId="{E4E655EA-7E9C-407F-A994-A9F763ED9405}" srcId="{5EA66174-EC01-49E3-B96D-646410697A33}" destId="{EB3867FF-11C4-455B-9825-0634F9494CAA}" srcOrd="2" destOrd="0" parTransId="{A6CA5BD4-DE05-44D2-AED7-BACF05ACE836}" sibTransId="{B76EC2BA-3D44-443D-985B-E19E698BE21A}"/>
    <dgm:cxn modelId="{A11DF0EB-2576-49B9-93EE-C89D0FB017D3}" type="presOf" srcId="{CC37EAF1-3E07-4000-983A-66259D1B25E5}" destId="{FA89C9DA-15E1-41CF-8779-389370266924}" srcOrd="0" destOrd="1" presId="urn:microsoft.com/office/officeart/2005/8/layout/list1"/>
    <dgm:cxn modelId="{2EEBDEEF-02FB-4D55-BDF9-73AE7352D5C3}" type="presOf" srcId="{EB3867FF-11C4-455B-9825-0634F9494CAA}" destId="{FA89C9DA-15E1-41CF-8779-389370266924}" srcOrd="0" destOrd="2" presId="urn:microsoft.com/office/officeart/2005/8/layout/list1"/>
    <dgm:cxn modelId="{2CD08BF4-ECAD-4576-B5C0-59C6B220993C}" srcId="{3E9C03EE-D40A-4575-95C1-D007C8F62168}" destId="{F358B67E-8AD5-4BBE-80C6-5966BE4CB1A9}" srcOrd="4" destOrd="0" parTransId="{A02A7B9E-779B-4B01-9BD8-823D9EE56636}" sibTransId="{6D73ED35-5EBB-4104-A8AF-97C3F4F49E6B}"/>
    <dgm:cxn modelId="{524340FA-75DF-4EC7-A4E2-B67C87BC149D}" srcId="{5EA66174-EC01-49E3-B96D-646410697A33}" destId="{CC37EAF1-3E07-4000-983A-66259D1B25E5}" srcOrd="1" destOrd="0" parTransId="{89BBA207-A20E-49E0-97B2-C6201C1BEC92}" sibTransId="{F734D14C-54F9-4542-B4DB-5A2267C290F4}"/>
    <dgm:cxn modelId="{F1D5DE87-DB30-4359-B5C3-AFBFBE85DE87}" type="presParOf" srcId="{2864B315-6436-481D-A386-B56AFF3C65EE}" destId="{5408EF65-1741-48A3-9202-5FFBE416C594}" srcOrd="0" destOrd="0" presId="urn:microsoft.com/office/officeart/2005/8/layout/list1"/>
    <dgm:cxn modelId="{BE219D90-7FB8-4A1B-A9C8-29ECF9766FB7}" type="presParOf" srcId="{5408EF65-1741-48A3-9202-5FFBE416C594}" destId="{8CBC1B27-6A44-4BF7-9044-DB0002D1FD69}" srcOrd="0" destOrd="0" presId="urn:microsoft.com/office/officeart/2005/8/layout/list1"/>
    <dgm:cxn modelId="{8FDE2285-5848-42F3-8D6A-B604E4D1702A}" type="presParOf" srcId="{5408EF65-1741-48A3-9202-5FFBE416C594}" destId="{B80F9EE8-0D22-4BB8-A642-4BE46C03AB8B}" srcOrd="1" destOrd="0" presId="urn:microsoft.com/office/officeart/2005/8/layout/list1"/>
    <dgm:cxn modelId="{4D9D08F0-ACBF-4496-9B80-712AA39F1B52}" type="presParOf" srcId="{2864B315-6436-481D-A386-B56AFF3C65EE}" destId="{6D960071-A082-4933-882C-29250EAE2A61}" srcOrd="1" destOrd="0" presId="urn:microsoft.com/office/officeart/2005/8/layout/list1"/>
    <dgm:cxn modelId="{BF410754-F7C2-4DCE-BBD3-F1A411C0A08C}" type="presParOf" srcId="{2864B315-6436-481D-A386-B56AFF3C65EE}" destId="{A08182D9-14FB-40F8-B4A6-F9C65B8BA344}" srcOrd="2" destOrd="0" presId="urn:microsoft.com/office/officeart/2005/8/layout/list1"/>
    <dgm:cxn modelId="{95055DE2-55DE-4C53-9756-9ADF2C0F85AD}" type="presParOf" srcId="{2864B315-6436-481D-A386-B56AFF3C65EE}" destId="{AA03D18A-8A5E-44CF-9D73-04E038A0399C}" srcOrd="3" destOrd="0" presId="urn:microsoft.com/office/officeart/2005/8/layout/list1"/>
    <dgm:cxn modelId="{A4C9C771-5DBC-4F97-BA44-BBC7191FAEF0}" type="presParOf" srcId="{2864B315-6436-481D-A386-B56AFF3C65EE}" destId="{143BE5F7-A1EE-4F58-80F9-E16C4B085EAF}" srcOrd="4" destOrd="0" presId="urn:microsoft.com/office/officeart/2005/8/layout/list1"/>
    <dgm:cxn modelId="{566B09DB-2589-459F-A490-572978B9FE40}" type="presParOf" srcId="{143BE5F7-A1EE-4F58-80F9-E16C4B085EAF}" destId="{2F650BBE-D8C1-418D-984F-467D8AEFB96F}" srcOrd="0" destOrd="0" presId="urn:microsoft.com/office/officeart/2005/8/layout/list1"/>
    <dgm:cxn modelId="{3B690D52-0879-4280-8D9D-9D69B11ECDDE}" type="presParOf" srcId="{143BE5F7-A1EE-4F58-80F9-E16C4B085EAF}" destId="{C87F1510-8107-444A-852A-AF0F41D5DC2C}" srcOrd="1" destOrd="0" presId="urn:microsoft.com/office/officeart/2005/8/layout/list1"/>
    <dgm:cxn modelId="{4EC31FFE-5922-4E99-86D2-E6BB39370E24}" type="presParOf" srcId="{2864B315-6436-481D-A386-B56AFF3C65EE}" destId="{AE96FDA4-96FC-4F14-9E99-524B0C1EC609}" srcOrd="5" destOrd="0" presId="urn:microsoft.com/office/officeart/2005/8/layout/list1"/>
    <dgm:cxn modelId="{052B417D-AE9A-4D6D-931B-F8E40020E560}" type="presParOf" srcId="{2864B315-6436-481D-A386-B56AFF3C65EE}" destId="{FA89C9DA-15E1-41CF-8779-38937026692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232681-AEB3-4502-AB12-E49D6800B0F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A24A421-F70A-49AA-99BF-290DD7C34B04}">
      <dgm:prSet/>
      <dgm:spPr/>
      <dgm:t>
        <a:bodyPr/>
        <a:lstStyle/>
        <a:p>
          <a:r>
            <a:rPr lang="en-US" b="1" u="sng" dirty="0"/>
            <a:t>Contact from object</a:t>
          </a:r>
        </a:p>
      </dgm:t>
    </dgm:pt>
    <dgm:pt modelId="{2E970002-A0E0-4484-B3EA-1F1FB87F319C}" type="parTrans" cxnId="{82E7EE1C-261E-4489-84AA-BF3417DE715E}">
      <dgm:prSet/>
      <dgm:spPr/>
      <dgm:t>
        <a:bodyPr/>
        <a:lstStyle/>
        <a:p>
          <a:endParaRPr lang="en-US"/>
        </a:p>
      </dgm:t>
    </dgm:pt>
    <dgm:pt modelId="{3C0A3B49-57BC-4E01-B865-1CF78B32DB31}" type="sibTrans" cxnId="{82E7EE1C-261E-4489-84AA-BF3417DE715E}">
      <dgm:prSet/>
      <dgm:spPr/>
      <dgm:t>
        <a:bodyPr/>
        <a:lstStyle/>
        <a:p>
          <a:endParaRPr lang="en-US"/>
        </a:p>
      </dgm:t>
    </dgm:pt>
    <dgm:pt modelId="{27FCFE9D-1D04-451E-B46C-B5B2F7BDE417}">
      <dgm:prSet/>
      <dgm:spPr/>
      <dgm:t>
        <a:bodyPr/>
        <a:lstStyle/>
        <a:p>
          <a:r>
            <a:rPr lang="en-US" b="1" dirty="0"/>
            <a:t>Mylar balloons</a:t>
          </a:r>
        </a:p>
      </dgm:t>
    </dgm:pt>
    <dgm:pt modelId="{CB197396-2066-4212-86AA-6C4E1BBA3687}" type="parTrans" cxnId="{84D5B5C7-5220-40C0-B679-078CFE60B612}">
      <dgm:prSet/>
      <dgm:spPr/>
      <dgm:t>
        <a:bodyPr/>
        <a:lstStyle/>
        <a:p>
          <a:endParaRPr lang="en-US"/>
        </a:p>
      </dgm:t>
    </dgm:pt>
    <dgm:pt modelId="{92430357-2DB5-48BF-A4B4-AE947B258A8B}" type="sibTrans" cxnId="{84D5B5C7-5220-40C0-B679-078CFE60B612}">
      <dgm:prSet/>
      <dgm:spPr/>
      <dgm:t>
        <a:bodyPr/>
        <a:lstStyle/>
        <a:p>
          <a:endParaRPr lang="en-US"/>
        </a:p>
      </dgm:t>
    </dgm:pt>
    <dgm:pt modelId="{F8BE7F4F-FF38-47FF-A637-881F7C5F4686}">
      <dgm:prSet/>
      <dgm:spPr/>
      <dgm:t>
        <a:bodyPr/>
        <a:lstStyle/>
        <a:p>
          <a:r>
            <a:rPr lang="en-US" b="1" dirty="0"/>
            <a:t>Trampolines</a:t>
          </a:r>
        </a:p>
      </dgm:t>
    </dgm:pt>
    <dgm:pt modelId="{A41872F4-A946-40D2-8732-445E7A0AF023}" type="parTrans" cxnId="{A8EABE57-3E50-4DF2-8C49-4D51AAD1FE02}">
      <dgm:prSet/>
      <dgm:spPr/>
      <dgm:t>
        <a:bodyPr/>
        <a:lstStyle/>
        <a:p>
          <a:endParaRPr lang="en-US"/>
        </a:p>
      </dgm:t>
    </dgm:pt>
    <dgm:pt modelId="{020B337C-CFB0-4F23-B166-E3ABE179EF3F}" type="sibTrans" cxnId="{A8EABE57-3E50-4DF2-8C49-4D51AAD1FE02}">
      <dgm:prSet/>
      <dgm:spPr/>
      <dgm:t>
        <a:bodyPr/>
        <a:lstStyle/>
        <a:p>
          <a:endParaRPr lang="en-US"/>
        </a:p>
      </dgm:t>
    </dgm:pt>
    <dgm:pt modelId="{E7D0CD22-9F14-4CC8-93B6-73318D48EBAD}">
      <dgm:prSet/>
      <dgm:spPr/>
      <dgm:t>
        <a:bodyPr/>
        <a:lstStyle/>
        <a:p>
          <a:r>
            <a:rPr lang="en-US" b="1" dirty="0"/>
            <a:t>Vehicle</a:t>
          </a:r>
        </a:p>
      </dgm:t>
    </dgm:pt>
    <dgm:pt modelId="{37F7DDAA-51DC-4A9E-8A94-5B741D9D2428}" type="parTrans" cxnId="{4520FED5-9270-4240-BF0A-7AEA423C1635}">
      <dgm:prSet/>
      <dgm:spPr/>
      <dgm:t>
        <a:bodyPr/>
        <a:lstStyle/>
        <a:p>
          <a:endParaRPr lang="en-US"/>
        </a:p>
      </dgm:t>
    </dgm:pt>
    <dgm:pt modelId="{98AAA926-44F1-4BF0-A4B5-2B64579F81F4}" type="sibTrans" cxnId="{4520FED5-9270-4240-BF0A-7AEA423C1635}">
      <dgm:prSet/>
      <dgm:spPr/>
      <dgm:t>
        <a:bodyPr/>
        <a:lstStyle/>
        <a:p>
          <a:endParaRPr lang="en-US"/>
        </a:p>
      </dgm:t>
    </dgm:pt>
    <dgm:pt modelId="{2B960839-F66B-4904-9788-D9647930ABFF}">
      <dgm:prSet/>
      <dgm:spPr/>
      <dgm:t>
        <a:bodyPr/>
        <a:lstStyle/>
        <a:p>
          <a:r>
            <a:rPr lang="en-US" b="1" dirty="0"/>
            <a:t>Animal</a:t>
          </a:r>
        </a:p>
      </dgm:t>
    </dgm:pt>
    <dgm:pt modelId="{CFDB5844-EBA7-4F50-8477-48015B3961E9}" type="parTrans" cxnId="{9F4A9C64-15E4-4566-9D81-A36AF9B87DB4}">
      <dgm:prSet/>
      <dgm:spPr/>
      <dgm:t>
        <a:bodyPr/>
        <a:lstStyle/>
        <a:p>
          <a:endParaRPr lang="en-US"/>
        </a:p>
      </dgm:t>
    </dgm:pt>
    <dgm:pt modelId="{21F945C4-A6F2-40F5-8F89-8BA7AA496647}" type="sibTrans" cxnId="{9F4A9C64-15E4-4566-9D81-A36AF9B87DB4}">
      <dgm:prSet/>
      <dgm:spPr/>
      <dgm:t>
        <a:bodyPr/>
        <a:lstStyle/>
        <a:p>
          <a:endParaRPr lang="en-US"/>
        </a:p>
      </dgm:t>
    </dgm:pt>
    <dgm:pt modelId="{B8C1EC33-88D7-44DE-B83E-5C7C8B905B0E}">
      <dgm:prSet/>
      <dgm:spPr/>
      <dgm:t>
        <a:bodyPr/>
        <a:lstStyle/>
        <a:p>
          <a:r>
            <a:rPr lang="en-US" b="1" dirty="0"/>
            <a:t>Tarps</a:t>
          </a:r>
        </a:p>
      </dgm:t>
    </dgm:pt>
    <dgm:pt modelId="{B769403C-4FA1-4C4A-867F-5407AB7C055A}" type="parTrans" cxnId="{368941FB-76AD-468F-BADF-AC1DE404CE09}">
      <dgm:prSet/>
      <dgm:spPr/>
      <dgm:t>
        <a:bodyPr/>
        <a:lstStyle/>
        <a:p>
          <a:endParaRPr lang="en-US"/>
        </a:p>
      </dgm:t>
    </dgm:pt>
    <dgm:pt modelId="{12C9AC49-8C47-4592-BB74-4E63AC2E5843}" type="sibTrans" cxnId="{368941FB-76AD-468F-BADF-AC1DE404CE09}">
      <dgm:prSet/>
      <dgm:spPr/>
      <dgm:t>
        <a:bodyPr/>
        <a:lstStyle/>
        <a:p>
          <a:endParaRPr lang="en-US"/>
        </a:p>
      </dgm:t>
    </dgm:pt>
    <dgm:pt modelId="{48217D09-C3B8-4C9E-8946-8B3447A1449E}">
      <dgm:prSet/>
      <dgm:spPr/>
      <dgm:t>
        <a:bodyPr/>
        <a:lstStyle/>
        <a:p>
          <a:r>
            <a:rPr lang="en-US" b="1" dirty="0"/>
            <a:t>Green house remnants </a:t>
          </a:r>
        </a:p>
      </dgm:t>
    </dgm:pt>
    <dgm:pt modelId="{9D855040-9F17-4E4B-9ACA-3730DA0DBB85}" type="parTrans" cxnId="{2146033A-9842-4038-8066-3755D4E94340}">
      <dgm:prSet/>
      <dgm:spPr/>
      <dgm:t>
        <a:bodyPr/>
        <a:lstStyle/>
        <a:p>
          <a:endParaRPr lang="en-US"/>
        </a:p>
      </dgm:t>
    </dgm:pt>
    <dgm:pt modelId="{298F6D74-8907-4B82-AB2C-8436C0B19990}" type="sibTrans" cxnId="{2146033A-9842-4038-8066-3755D4E94340}">
      <dgm:prSet/>
      <dgm:spPr/>
      <dgm:t>
        <a:bodyPr/>
        <a:lstStyle/>
        <a:p>
          <a:endParaRPr lang="en-US"/>
        </a:p>
      </dgm:t>
    </dgm:pt>
    <dgm:pt modelId="{EB8F5F17-BEEA-4779-AB5B-9A1108ED5A8D}">
      <dgm:prSet/>
      <dgm:spPr/>
      <dgm:t>
        <a:bodyPr/>
        <a:lstStyle/>
        <a:p>
          <a:r>
            <a:rPr lang="en-US" b="1" dirty="0"/>
            <a:t>Vegetation contact with conductors</a:t>
          </a:r>
        </a:p>
      </dgm:t>
    </dgm:pt>
    <dgm:pt modelId="{B614CEFA-4EB4-4FF0-9835-0803DA561D07}" type="parTrans" cxnId="{89DBB0C7-7477-49B1-B8D1-B5ABB522193F}">
      <dgm:prSet/>
      <dgm:spPr/>
      <dgm:t>
        <a:bodyPr/>
        <a:lstStyle/>
        <a:p>
          <a:endParaRPr lang="en-US"/>
        </a:p>
      </dgm:t>
    </dgm:pt>
    <dgm:pt modelId="{D0263A02-971C-4E71-ABBD-349F82F5CB75}" type="sibTrans" cxnId="{89DBB0C7-7477-49B1-B8D1-B5ABB522193F}">
      <dgm:prSet/>
      <dgm:spPr/>
      <dgm:t>
        <a:bodyPr/>
        <a:lstStyle/>
        <a:p>
          <a:endParaRPr lang="en-US"/>
        </a:p>
      </dgm:t>
    </dgm:pt>
    <dgm:pt modelId="{708F26F8-7939-49A1-9636-9D5A41591F2F}">
      <dgm:prSet/>
      <dgm:spPr/>
      <dgm:t>
        <a:bodyPr/>
        <a:lstStyle/>
        <a:p>
          <a:r>
            <a:rPr lang="en-US" b="1" dirty="0"/>
            <a:t>Unknown object</a:t>
          </a:r>
        </a:p>
      </dgm:t>
    </dgm:pt>
    <dgm:pt modelId="{CC3EA0F4-1C95-4931-9725-065A2F5B3A08}" type="parTrans" cxnId="{6132685C-D4D0-4DCE-BF9F-BAA9C895C3DA}">
      <dgm:prSet/>
      <dgm:spPr/>
      <dgm:t>
        <a:bodyPr/>
        <a:lstStyle/>
        <a:p>
          <a:endParaRPr lang="en-US"/>
        </a:p>
      </dgm:t>
    </dgm:pt>
    <dgm:pt modelId="{738D2771-D725-441B-8EE8-4D14F05E29B4}" type="sibTrans" cxnId="{6132685C-D4D0-4DCE-BF9F-BAA9C895C3DA}">
      <dgm:prSet/>
      <dgm:spPr/>
      <dgm:t>
        <a:bodyPr/>
        <a:lstStyle/>
        <a:p>
          <a:endParaRPr lang="en-US"/>
        </a:p>
      </dgm:t>
    </dgm:pt>
    <dgm:pt modelId="{9640776F-F93C-48A8-8745-81C321924230}">
      <dgm:prSet/>
      <dgm:spPr/>
      <dgm:t>
        <a:bodyPr/>
        <a:lstStyle/>
        <a:p>
          <a:r>
            <a:rPr lang="en-US" b="1" dirty="0"/>
            <a:t>Wire-to-wire </a:t>
          </a:r>
        </a:p>
      </dgm:t>
    </dgm:pt>
    <dgm:pt modelId="{466E50A5-4394-4377-A9DD-ED0A0AAA6882}" type="parTrans" cxnId="{7D391F8B-8279-4BBB-923C-E49EE40D6AF5}">
      <dgm:prSet/>
      <dgm:spPr/>
      <dgm:t>
        <a:bodyPr/>
        <a:lstStyle/>
        <a:p>
          <a:endParaRPr lang="en-US"/>
        </a:p>
      </dgm:t>
    </dgm:pt>
    <dgm:pt modelId="{D17A8CF1-DC52-4210-9E03-DA99DC0F076C}" type="sibTrans" cxnId="{7D391F8B-8279-4BBB-923C-E49EE40D6AF5}">
      <dgm:prSet/>
      <dgm:spPr/>
      <dgm:t>
        <a:bodyPr/>
        <a:lstStyle/>
        <a:p>
          <a:endParaRPr lang="en-US"/>
        </a:p>
      </dgm:t>
    </dgm:pt>
    <dgm:pt modelId="{D87D3DDD-5360-4EFC-AE87-D0CF860D3E7B}">
      <dgm:prSet/>
      <dgm:spPr/>
      <dgm:t>
        <a:bodyPr/>
        <a:lstStyle/>
        <a:p>
          <a:r>
            <a:rPr lang="en-US" b="1" u="sng"/>
            <a:t>Other (Updated in AEC’s 2022 WMP)</a:t>
          </a:r>
        </a:p>
      </dgm:t>
    </dgm:pt>
    <dgm:pt modelId="{F6804125-BAC0-4D46-A592-D6CCFFA87590}" type="parTrans" cxnId="{944FF468-2A23-4D73-BD9D-1462FA0DA1F1}">
      <dgm:prSet/>
      <dgm:spPr/>
      <dgm:t>
        <a:bodyPr/>
        <a:lstStyle/>
        <a:p>
          <a:endParaRPr lang="en-US"/>
        </a:p>
      </dgm:t>
    </dgm:pt>
    <dgm:pt modelId="{7CBB99D1-7574-47FC-8137-299D53BA79D9}" type="sibTrans" cxnId="{944FF468-2A23-4D73-BD9D-1462FA0DA1F1}">
      <dgm:prSet/>
      <dgm:spPr/>
      <dgm:t>
        <a:bodyPr/>
        <a:lstStyle/>
        <a:p>
          <a:endParaRPr lang="en-US"/>
        </a:p>
      </dgm:t>
    </dgm:pt>
    <dgm:pt modelId="{0357654B-9889-4C11-9F10-CF0AE75C35EC}">
      <dgm:prSet/>
      <dgm:spPr/>
      <dgm:t>
        <a:bodyPr/>
        <a:lstStyle/>
        <a:p>
          <a:r>
            <a:rPr lang="en-US" b="1" i="1" dirty="0">
              <a:solidFill>
                <a:srgbClr val="FF0000"/>
              </a:solidFill>
            </a:rPr>
            <a:t>Unknown human activity (examples: local transient population on private property, power theft, misuse of generators, increase volume of traffic, smoking, etc.)</a:t>
          </a:r>
        </a:p>
      </dgm:t>
    </dgm:pt>
    <dgm:pt modelId="{FEDE7E66-8740-4A86-B65F-DC309C9204D8}" type="parTrans" cxnId="{C3450C54-8FBC-46E7-9D1C-D9BE89CC6C25}">
      <dgm:prSet/>
      <dgm:spPr/>
      <dgm:t>
        <a:bodyPr/>
        <a:lstStyle/>
        <a:p>
          <a:endParaRPr lang="en-US"/>
        </a:p>
      </dgm:t>
    </dgm:pt>
    <dgm:pt modelId="{0E84F33F-90E7-494F-B34F-3F5C0ED54EFD}" type="sibTrans" cxnId="{C3450C54-8FBC-46E7-9D1C-D9BE89CC6C25}">
      <dgm:prSet/>
      <dgm:spPr/>
      <dgm:t>
        <a:bodyPr/>
        <a:lstStyle/>
        <a:p>
          <a:endParaRPr lang="en-US"/>
        </a:p>
      </dgm:t>
    </dgm:pt>
    <dgm:pt modelId="{EEE01962-B5F3-4F0A-B19A-18B178B70C11}">
      <dgm:prSet/>
      <dgm:spPr/>
      <dgm:t>
        <a:bodyPr/>
        <a:lstStyle/>
        <a:p>
          <a:r>
            <a:rPr lang="en-US" b="1" dirty="0"/>
            <a:t>Vandalism</a:t>
          </a:r>
        </a:p>
      </dgm:t>
    </dgm:pt>
    <dgm:pt modelId="{B9AB8A29-B126-4E2F-9B19-8251744DC578}" type="parTrans" cxnId="{85DE67CD-018D-4115-BEC4-3861DE19F099}">
      <dgm:prSet/>
      <dgm:spPr/>
      <dgm:t>
        <a:bodyPr/>
        <a:lstStyle/>
        <a:p>
          <a:endParaRPr lang="en-US"/>
        </a:p>
      </dgm:t>
    </dgm:pt>
    <dgm:pt modelId="{77641CDA-7A41-40D4-89E0-9696F5A72224}" type="sibTrans" cxnId="{85DE67CD-018D-4115-BEC4-3861DE19F099}">
      <dgm:prSet/>
      <dgm:spPr/>
      <dgm:t>
        <a:bodyPr/>
        <a:lstStyle/>
        <a:p>
          <a:endParaRPr lang="en-US"/>
        </a:p>
      </dgm:t>
    </dgm:pt>
    <dgm:pt modelId="{CD378EA5-2070-45D0-B975-C335D59D26BD}">
      <dgm:prSet/>
      <dgm:spPr/>
      <dgm:t>
        <a:bodyPr/>
        <a:lstStyle/>
        <a:p>
          <a:r>
            <a:rPr lang="en-US" b="1" dirty="0"/>
            <a:t>Third party acts </a:t>
          </a:r>
          <a:r>
            <a:rPr lang="en-US" dirty="0">
              <a:solidFill>
                <a:srgbClr val="FF0000"/>
              </a:solidFill>
            </a:rPr>
            <a:t>(</a:t>
          </a:r>
          <a:r>
            <a:rPr lang="en-US" b="1" i="1" dirty="0">
              <a:solidFill>
                <a:srgbClr val="FF0000"/>
              </a:solidFill>
            </a:rPr>
            <a:t>Telecommunication providers, construction, etc.)</a:t>
          </a:r>
        </a:p>
      </dgm:t>
    </dgm:pt>
    <dgm:pt modelId="{49526C9C-2996-426C-BF31-13DBCD110D80}" type="parTrans" cxnId="{78B47A7F-D077-40A5-B364-CEAC0DC015DF}">
      <dgm:prSet/>
      <dgm:spPr/>
      <dgm:t>
        <a:bodyPr/>
        <a:lstStyle/>
        <a:p>
          <a:endParaRPr lang="en-US"/>
        </a:p>
      </dgm:t>
    </dgm:pt>
    <dgm:pt modelId="{E44D3E39-7714-4966-939E-A07618F2DF55}" type="sibTrans" cxnId="{78B47A7F-D077-40A5-B364-CEAC0DC015DF}">
      <dgm:prSet/>
      <dgm:spPr/>
      <dgm:t>
        <a:bodyPr/>
        <a:lstStyle/>
        <a:p>
          <a:endParaRPr lang="en-US"/>
        </a:p>
      </dgm:t>
    </dgm:pt>
    <dgm:pt modelId="{BD2C1B82-0E51-4C7C-BA55-C92A88AF14CE}">
      <dgm:prSet/>
      <dgm:spPr/>
      <dgm:t>
        <a:bodyPr/>
        <a:lstStyle/>
        <a:p>
          <a:r>
            <a:rPr lang="en-US" b="1" dirty="0"/>
            <a:t>Equipment/facility failure</a:t>
          </a:r>
        </a:p>
      </dgm:t>
    </dgm:pt>
    <dgm:pt modelId="{A9123FC4-2481-4112-B71F-1B282E18DD9A}" type="parTrans" cxnId="{A8EA6F5B-E436-40D2-8577-B619E2BA9633}">
      <dgm:prSet/>
      <dgm:spPr/>
      <dgm:t>
        <a:bodyPr/>
        <a:lstStyle/>
        <a:p>
          <a:endParaRPr lang="en-US"/>
        </a:p>
      </dgm:t>
    </dgm:pt>
    <dgm:pt modelId="{DECE55B7-0FC1-423F-A049-F0D8B57FF03F}" type="sibTrans" cxnId="{A8EA6F5B-E436-40D2-8577-B619E2BA9633}">
      <dgm:prSet/>
      <dgm:spPr/>
      <dgm:t>
        <a:bodyPr/>
        <a:lstStyle/>
        <a:p>
          <a:endParaRPr lang="en-US"/>
        </a:p>
      </dgm:t>
    </dgm:pt>
    <dgm:pt modelId="{8C1E1979-5FB7-48D1-A961-573EC9C96B92}">
      <dgm:prSet/>
      <dgm:spPr/>
      <dgm:t>
        <a:bodyPr/>
        <a:lstStyle/>
        <a:p>
          <a:r>
            <a:rPr lang="en-US" b="1" i="1" dirty="0">
              <a:solidFill>
                <a:srgbClr val="FF0000"/>
              </a:solidFill>
            </a:rPr>
            <a:t>Earthquake</a:t>
          </a:r>
        </a:p>
      </dgm:t>
    </dgm:pt>
    <dgm:pt modelId="{B0C47D1B-6349-4828-9333-696AC71F0092}" type="parTrans" cxnId="{AF142A32-CDC6-4FEE-B87F-9AB114D816DA}">
      <dgm:prSet/>
      <dgm:spPr/>
      <dgm:t>
        <a:bodyPr/>
        <a:lstStyle/>
        <a:p>
          <a:endParaRPr lang="en-US"/>
        </a:p>
      </dgm:t>
    </dgm:pt>
    <dgm:pt modelId="{71AE882D-4CD1-4571-B6A9-72D5E64CE6BE}" type="sibTrans" cxnId="{AF142A32-CDC6-4FEE-B87F-9AB114D816DA}">
      <dgm:prSet/>
      <dgm:spPr/>
      <dgm:t>
        <a:bodyPr/>
        <a:lstStyle/>
        <a:p>
          <a:endParaRPr lang="en-US"/>
        </a:p>
      </dgm:t>
    </dgm:pt>
    <dgm:pt modelId="{AB6D739B-0F16-4841-A494-6AD1BBDD067D}">
      <dgm:prSet/>
      <dgm:spPr/>
      <dgm:t>
        <a:bodyPr/>
        <a:lstStyle/>
        <a:p>
          <a:r>
            <a:rPr lang="en-US" b="1" i="1" dirty="0">
              <a:solidFill>
                <a:srgbClr val="FF0000"/>
              </a:solidFill>
            </a:rPr>
            <a:t>Cyber Security Attacks</a:t>
          </a:r>
        </a:p>
      </dgm:t>
    </dgm:pt>
    <dgm:pt modelId="{7F5CC39A-5572-44E0-AFBD-25EC2B12D8DE}" type="parTrans" cxnId="{09D39863-84E6-464C-BA45-64DE74B0CD06}">
      <dgm:prSet/>
      <dgm:spPr/>
      <dgm:t>
        <a:bodyPr/>
        <a:lstStyle/>
        <a:p>
          <a:endParaRPr lang="en-US"/>
        </a:p>
      </dgm:t>
    </dgm:pt>
    <dgm:pt modelId="{DF35610A-9BBF-442B-8232-D89C4881A89C}" type="sibTrans" cxnId="{09D39863-84E6-464C-BA45-64DE74B0CD06}">
      <dgm:prSet/>
      <dgm:spPr/>
      <dgm:t>
        <a:bodyPr/>
        <a:lstStyle/>
        <a:p>
          <a:endParaRPr lang="en-US"/>
        </a:p>
      </dgm:t>
    </dgm:pt>
    <dgm:pt modelId="{310C9793-D5E1-4FF0-BF44-AA06AF5A9972}" type="pres">
      <dgm:prSet presAssocID="{EA232681-AEB3-4502-AB12-E49D6800B0F1}" presName="linear" presStyleCnt="0">
        <dgm:presLayoutVars>
          <dgm:animLvl val="lvl"/>
          <dgm:resizeHandles val="exact"/>
        </dgm:presLayoutVars>
      </dgm:prSet>
      <dgm:spPr/>
    </dgm:pt>
    <dgm:pt modelId="{FE4F78B9-B931-4B65-A76C-6ED5F697523C}" type="pres">
      <dgm:prSet presAssocID="{CA24A421-F70A-49AA-99BF-290DD7C34B04}" presName="parentText" presStyleLbl="node1" presStyleIdx="0" presStyleCnt="2">
        <dgm:presLayoutVars>
          <dgm:chMax val="0"/>
          <dgm:bulletEnabled val="1"/>
        </dgm:presLayoutVars>
      </dgm:prSet>
      <dgm:spPr/>
    </dgm:pt>
    <dgm:pt modelId="{A3263E49-C567-424C-B83B-D2032F5C6B52}" type="pres">
      <dgm:prSet presAssocID="{CA24A421-F70A-49AA-99BF-290DD7C34B04}" presName="childText" presStyleLbl="revTx" presStyleIdx="0" presStyleCnt="2">
        <dgm:presLayoutVars>
          <dgm:bulletEnabled val="1"/>
        </dgm:presLayoutVars>
      </dgm:prSet>
      <dgm:spPr/>
    </dgm:pt>
    <dgm:pt modelId="{DA8234B9-E425-4849-B965-2C9A8D384224}" type="pres">
      <dgm:prSet presAssocID="{D87D3DDD-5360-4EFC-AE87-D0CF860D3E7B}" presName="parentText" presStyleLbl="node1" presStyleIdx="1" presStyleCnt="2">
        <dgm:presLayoutVars>
          <dgm:chMax val="0"/>
          <dgm:bulletEnabled val="1"/>
        </dgm:presLayoutVars>
      </dgm:prSet>
      <dgm:spPr/>
    </dgm:pt>
    <dgm:pt modelId="{A5BE313B-BD6A-42D2-A281-3F836E17E672}" type="pres">
      <dgm:prSet presAssocID="{D87D3DDD-5360-4EFC-AE87-D0CF860D3E7B}" presName="childText" presStyleLbl="revTx" presStyleIdx="1" presStyleCnt="2">
        <dgm:presLayoutVars>
          <dgm:bulletEnabled val="1"/>
        </dgm:presLayoutVars>
      </dgm:prSet>
      <dgm:spPr/>
    </dgm:pt>
  </dgm:ptLst>
  <dgm:cxnLst>
    <dgm:cxn modelId="{9315D504-427F-4AD3-960E-5D9E038CB859}" type="presOf" srcId="{AB6D739B-0F16-4841-A494-6AD1BBDD067D}" destId="{A5BE313B-BD6A-42D2-A281-3F836E17E672}" srcOrd="0" destOrd="5" presId="urn:microsoft.com/office/officeart/2005/8/layout/vList2"/>
    <dgm:cxn modelId="{63B3C618-C6A8-4525-A329-D14BB51DFB2A}" type="presOf" srcId="{0357654B-9889-4C11-9F10-CF0AE75C35EC}" destId="{A5BE313B-BD6A-42D2-A281-3F836E17E672}" srcOrd="0" destOrd="0" presId="urn:microsoft.com/office/officeart/2005/8/layout/vList2"/>
    <dgm:cxn modelId="{82E7EE1C-261E-4489-84AA-BF3417DE715E}" srcId="{EA232681-AEB3-4502-AB12-E49D6800B0F1}" destId="{CA24A421-F70A-49AA-99BF-290DD7C34B04}" srcOrd="0" destOrd="0" parTransId="{2E970002-A0E0-4484-B3EA-1F1FB87F319C}" sibTransId="{3C0A3B49-57BC-4E01-B865-1CF78B32DB31}"/>
    <dgm:cxn modelId="{41ADF31E-44D1-4E61-AE55-2ACDB2B8DC79}" type="presOf" srcId="{48217D09-C3B8-4C9E-8946-8B3447A1449E}" destId="{A3263E49-C567-424C-B83B-D2032F5C6B52}" srcOrd="0" destOrd="5" presId="urn:microsoft.com/office/officeart/2005/8/layout/vList2"/>
    <dgm:cxn modelId="{AF142A32-CDC6-4FEE-B87F-9AB114D816DA}" srcId="{D87D3DDD-5360-4EFC-AE87-D0CF860D3E7B}" destId="{8C1E1979-5FB7-48D1-A961-573EC9C96B92}" srcOrd="4" destOrd="0" parTransId="{B0C47D1B-6349-4828-9333-696AC71F0092}" sibTransId="{71AE882D-4CD1-4571-B6A9-72D5E64CE6BE}"/>
    <dgm:cxn modelId="{E56A4432-FBB0-4B49-8AA5-BBCB73655960}" type="presOf" srcId="{F8BE7F4F-FF38-47FF-A637-881F7C5F4686}" destId="{A3263E49-C567-424C-B83B-D2032F5C6B52}" srcOrd="0" destOrd="1" presId="urn:microsoft.com/office/officeart/2005/8/layout/vList2"/>
    <dgm:cxn modelId="{5B946F33-014A-4D63-B236-A0760663E6B7}" type="presOf" srcId="{EB8F5F17-BEEA-4779-AB5B-9A1108ED5A8D}" destId="{A3263E49-C567-424C-B83B-D2032F5C6B52}" srcOrd="0" destOrd="6" presId="urn:microsoft.com/office/officeart/2005/8/layout/vList2"/>
    <dgm:cxn modelId="{2146033A-9842-4038-8066-3755D4E94340}" srcId="{CA24A421-F70A-49AA-99BF-290DD7C34B04}" destId="{48217D09-C3B8-4C9E-8946-8B3447A1449E}" srcOrd="5" destOrd="0" parTransId="{9D855040-9F17-4E4B-9ACA-3730DA0DBB85}" sibTransId="{298F6D74-8907-4B82-AB2C-8436C0B19990}"/>
    <dgm:cxn modelId="{92EDEC3C-93B7-4290-AA0F-A70B5C99EEE4}" type="presOf" srcId="{8C1E1979-5FB7-48D1-A961-573EC9C96B92}" destId="{A5BE313B-BD6A-42D2-A281-3F836E17E672}" srcOrd="0" destOrd="4" presId="urn:microsoft.com/office/officeart/2005/8/layout/vList2"/>
    <dgm:cxn modelId="{A8EA6F5B-E436-40D2-8577-B619E2BA9633}" srcId="{D87D3DDD-5360-4EFC-AE87-D0CF860D3E7B}" destId="{BD2C1B82-0E51-4C7C-BA55-C92A88AF14CE}" srcOrd="3" destOrd="0" parTransId="{A9123FC4-2481-4112-B71F-1B282E18DD9A}" sibTransId="{DECE55B7-0FC1-423F-A049-F0D8B57FF03F}"/>
    <dgm:cxn modelId="{6132685C-D4D0-4DCE-BF9F-BAA9C895C3DA}" srcId="{CA24A421-F70A-49AA-99BF-290DD7C34B04}" destId="{708F26F8-7939-49A1-9636-9D5A41591F2F}" srcOrd="7" destOrd="0" parTransId="{CC3EA0F4-1C95-4931-9725-065A2F5B3A08}" sibTransId="{738D2771-D725-441B-8EE8-4D14F05E29B4}"/>
    <dgm:cxn modelId="{09D39863-84E6-464C-BA45-64DE74B0CD06}" srcId="{D87D3DDD-5360-4EFC-AE87-D0CF860D3E7B}" destId="{AB6D739B-0F16-4841-A494-6AD1BBDD067D}" srcOrd="5" destOrd="0" parTransId="{7F5CC39A-5572-44E0-AFBD-25EC2B12D8DE}" sibTransId="{DF35610A-9BBF-442B-8232-D89C4881A89C}"/>
    <dgm:cxn modelId="{9F4A9C64-15E4-4566-9D81-A36AF9B87DB4}" srcId="{CA24A421-F70A-49AA-99BF-290DD7C34B04}" destId="{2B960839-F66B-4904-9788-D9647930ABFF}" srcOrd="3" destOrd="0" parTransId="{CFDB5844-EBA7-4F50-8477-48015B3961E9}" sibTransId="{21F945C4-A6F2-40F5-8F89-8BA7AA496647}"/>
    <dgm:cxn modelId="{3E5C2046-0E9A-4521-BBCE-B105C23FEC7C}" type="presOf" srcId="{9640776F-F93C-48A8-8745-81C321924230}" destId="{A3263E49-C567-424C-B83B-D2032F5C6B52}" srcOrd="0" destOrd="8" presId="urn:microsoft.com/office/officeart/2005/8/layout/vList2"/>
    <dgm:cxn modelId="{0BC66F68-A96D-4247-AA1F-4875C34434A5}" type="presOf" srcId="{708F26F8-7939-49A1-9636-9D5A41591F2F}" destId="{A3263E49-C567-424C-B83B-D2032F5C6B52}" srcOrd="0" destOrd="7" presId="urn:microsoft.com/office/officeart/2005/8/layout/vList2"/>
    <dgm:cxn modelId="{944FF468-2A23-4D73-BD9D-1462FA0DA1F1}" srcId="{EA232681-AEB3-4502-AB12-E49D6800B0F1}" destId="{D87D3DDD-5360-4EFC-AE87-D0CF860D3E7B}" srcOrd="1" destOrd="0" parTransId="{F6804125-BAC0-4D46-A592-D6CCFFA87590}" sibTransId="{7CBB99D1-7574-47FC-8137-299D53BA79D9}"/>
    <dgm:cxn modelId="{C3450C54-8FBC-46E7-9D1C-D9BE89CC6C25}" srcId="{D87D3DDD-5360-4EFC-AE87-D0CF860D3E7B}" destId="{0357654B-9889-4C11-9F10-CF0AE75C35EC}" srcOrd="0" destOrd="0" parTransId="{FEDE7E66-8740-4A86-B65F-DC309C9204D8}" sibTransId="{0E84F33F-90E7-494F-B34F-3F5C0ED54EFD}"/>
    <dgm:cxn modelId="{A8EABE57-3E50-4DF2-8C49-4D51AAD1FE02}" srcId="{CA24A421-F70A-49AA-99BF-290DD7C34B04}" destId="{F8BE7F4F-FF38-47FF-A637-881F7C5F4686}" srcOrd="1" destOrd="0" parTransId="{A41872F4-A946-40D2-8732-445E7A0AF023}" sibTransId="{020B337C-CFB0-4F23-B166-E3ABE179EF3F}"/>
    <dgm:cxn modelId="{78B47A7F-D077-40A5-B364-CEAC0DC015DF}" srcId="{D87D3DDD-5360-4EFC-AE87-D0CF860D3E7B}" destId="{CD378EA5-2070-45D0-B975-C335D59D26BD}" srcOrd="2" destOrd="0" parTransId="{49526C9C-2996-426C-BF31-13DBCD110D80}" sibTransId="{E44D3E39-7714-4966-939E-A07618F2DF55}"/>
    <dgm:cxn modelId="{C63C7784-FF97-4A89-8AEB-4BF9B2803D9D}" type="presOf" srcId="{B8C1EC33-88D7-44DE-B83E-5C7C8B905B0E}" destId="{A3263E49-C567-424C-B83B-D2032F5C6B52}" srcOrd="0" destOrd="4" presId="urn:microsoft.com/office/officeart/2005/8/layout/vList2"/>
    <dgm:cxn modelId="{7D391F8B-8279-4BBB-923C-E49EE40D6AF5}" srcId="{CA24A421-F70A-49AA-99BF-290DD7C34B04}" destId="{9640776F-F93C-48A8-8745-81C321924230}" srcOrd="8" destOrd="0" parTransId="{466E50A5-4394-4377-A9DD-ED0A0AAA6882}" sibTransId="{D17A8CF1-DC52-4210-9E03-DA99DC0F076C}"/>
    <dgm:cxn modelId="{D48D7297-D31F-43C2-935B-80AB29EBD8DF}" type="presOf" srcId="{CA24A421-F70A-49AA-99BF-290DD7C34B04}" destId="{FE4F78B9-B931-4B65-A76C-6ED5F697523C}" srcOrd="0" destOrd="0" presId="urn:microsoft.com/office/officeart/2005/8/layout/vList2"/>
    <dgm:cxn modelId="{C7B0D6AA-1480-41CE-90E7-12B2909400AB}" type="presOf" srcId="{EEE01962-B5F3-4F0A-B19A-18B178B70C11}" destId="{A5BE313B-BD6A-42D2-A281-3F836E17E672}" srcOrd="0" destOrd="1" presId="urn:microsoft.com/office/officeart/2005/8/layout/vList2"/>
    <dgm:cxn modelId="{331294B9-8833-444C-80A7-87CFEA180491}" type="presOf" srcId="{BD2C1B82-0E51-4C7C-BA55-C92A88AF14CE}" destId="{A5BE313B-BD6A-42D2-A281-3F836E17E672}" srcOrd="0" destOrd="3" presId="urn:microsoft.com/office/officeart/2005/8/layout/vList2"/>
    <dgm:cxn modelId="{75C550BC-789E-414D-B150-182350170E20}" type="presOf" srcId="{E7D0CD22-9F14-4CC8-93B6-73318D48EBAD}" destId="{A3263E49-C567-424C-B83B-D2032F5C6B52}" srcOrd="0" destOrd="2" presId="urn:microsoft.com/office/officeart/2005/8/layout/vList2"/>
    <dgm:cxn modelId="{70F230C7-381E-40AF-8801-774F23D66B01}" type="presOf" srcId="{2B960839-F66B-4904-9788-D9647930ABFF}" destId="{A3263E49-C567-424C-B83B-D2032F5C6B52}" srcOrd="0" destOrd="3" presId="urn:microsoft.com/office/officeart/2005/8/layout/vList2"/>
    <dgm:cxn modelId="{89DBB0C7-7477-49B1-B8D1-B5ABB522193F}" srcId="{CA24A421-F70A-49AA-99BF-290DD7C34B04}" destId="{EB8F5F17-BEEA-4779-AB5B-9A1108ED5A8D}" srcOrd="6" destOrd="0" parTransId="{B614CEFA-4EB4-4FF0-9835-0803DA561D07}" sibTransId="{D0263A02-971C-4E71-ABBD-349F82F5CB75}"/>
    <dgm:cxn modelId="{84D5B5C7-5220-40C0-B679-078CFE60B612}" srcId="{CA24A421-F70A-49AA-99BF-290DD7C34B04}" destId="{27FCFE9D-1D04-451E-B46C-B5B2F7BDE417}" srcOrd="0" destOrd="0" parTransId="{CB197396-2066-4212-86AA-6C4E1BBA3687}" sibTransId="{92430357-2DB5-48BF-A4B4-AE947B258A8B}"/>
    <dgm:cxn modelId="{85DE67CD-018D-4115-BEC4-3861DE19F099}" srcId="{D87D3DDD-5360-4EFC-AE87-D0CF860D3E7B}" destId="{EEE01962-B5F3-4F0A-B19A-18B178B70C11}" srcOrd="1" destOrd="0" parTransId="{B9AB8A29-B126-4E2F-9B19-8251744DC578}" sibTransId="{77641CDA-7A41-40D4-89E0-9696F5A72224}"/>
    <dgm:cxn modelId="{3902A0CD-8623-4CA8-91DE-5F5E3A8FA4AA}" type="presOf" srcId="{CD378EA5-2070-45D0-B975-C335D59D26BD}" destId="{A5BE313B-BD6A-42D2-A281-3F836E17E672}" srcOrd="0" destOrd="2" presId="urn:microsoft.com/office/officeart/2005/8/layout/vList2"/>
    <dgm:cxn modelId="{310BB2D3-AFDE-4DB9-AD22-8F56E71D6314}" type="presOf" srcId="{D87D3DDD-5360-4EFC-AE87-D0CF860D3E7B}" destId="{DA8234B9-E425-4849-B965-2C9A8D384224}" srcOrd="0" destOrd="0" presId="urn:microsoft.com/office/officeart/2005/8/layout/vList2"/>
    <dgm:cxn modelId="{4520FED5-9270-4240-BF0A-7AEA423C1635}" srcId="{CA24A421-F70A-49AA-99BF-290DD7C34B04}" destId="{E7D0CD22-9F14-4CC8-93B6-73318D48EBAD}" srcOrd="2" destOrd="0" parTransId="{37F7DDAA-51DC-4A9E-8A94-5B741D9D2428}" sibTransId="{98AAA926-44F1-4BF0-A4B5-2B64579F81F4}"/>
    <dgm:cxn modelId="{83DB56DE-27A7-4301-B424-CD37BDC66CC3}" type="presOf" srcId="{27FCFE9D-1D04-451E-B46C-B5B2F7BDE417}" destId="{A3263E49-C567-424C-B83B-D2032F5C6B52}" srcOrd="0" destOrd="0" presId="urn:microsoft.com/office/officeart/2005/8/layout/vList2"/>
    <dgm:cxn modelId="{6DA682E6-322A-4159-957D-C62B744FAD56}" type="presOf" srcId="{EA232681-AEB3-4502-AB12-E49D6800B0F1}" destId="{310C9793-D5E1-4FF0-BF44-AA06AF5A9972}" srcOrd="0" destOrd="0" presId="urn:microsoft.com/office/officeart/2005/8/layout/vList2"/>
    <dgm:cxn modelId="{368941FB-76AD-468F-BADF-AC1DE404CE09}" srcId="{CA24A421-F70A-49AA-99BF-290DD7C34B04}" destId="{B8C1EC33-88D7-44DE-B83E-5C7C8B905B0E}" srcOrd="4" destOrd="0" parTransId="{B769403C-4FA1-4C4A-867F-5407AB7C055A}" sibTransId="{12C9AC49-8C47-4592-BB74-4E63AC2E5843}"/>
    <dgm:cxn modelId="{52CC88CF-51FA-4C0A-92B0-4DBA18746FC3}" type="presParOf" srcId="{310C9793-D5E1-4FF0-BF44-AA06AF5A9972}" destId="{FE4F78B9-B931-4B65-A76C-6ED5F697523C}" srcOrd="0" destOrd="0" presId="urn:microsoft.com/office/officeart/2005/8/layout/vList2"/>
    <dgm:cxn modelId="{E8E6BA2B-49C3-46BD-BDAD-2493DF1F3F6A}" type="presParOf" srcId="{310C9793-D5E1-4FF0-BF44-AA06AF5A9972}" destId="{A3263E49-C567-424C-B83B-D2032F5C6B52}" srcOrd="1" destOrd="0" presId="urn:microsoft.com/office/officeart/2005/8/layout/vList2"/>
    <dgm:cxn modelId="{0962A583-BFC8-4D67-A561-1745FB3AA5DE}" type="presParOf" srcId="{310C9793-D5E1-4FF0-BF44-AA06AF5A9972}" destId="{DA8234B9-E425-4849-B965-2C9A8D384224}" srcOrd="2" destOrd="0" presId="urn:microsoft.com/office/officeart/2005/8/layout/vList2"/>
    <dgm:cxn modelId="{974AEF23-2782-41F5-ACD0-BC00D45BFFC7}" type="presParOf" srcId="{310C9793-D5E1-4FF0-BF44-AA06AF5A9972}" destId="{A5BE313B-BD6A-42D2-A281-3F836E17E67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8A7C3A-B9CB-4AE7-A9BA-DDF77CDFBFEF}"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A46E847C-B154-4082-A6E9-B83759F33EB6}">
      <dgm:prSet custT="1"/>
      <dgm:spPr/>
      <dgm:t>
        <a:bodyPr/>
        <a:lstStyle/>
        <a:p>
          <a:r>
            <a:rPr lang="en-US" sz="2400" dirty="0"/>
            <a:t>Member education events</a:t>
          </a:r>
        </a:p>
      </dgm:t>
    </dgm:pt>
    <dgm:pt modelId="{A287BB4C-E9BA-4E10-A301-0ED8CB1CAA86}" type="parTrans" cxnId="{70ABC4B0-3B29-4399-A1F5-9CB6C0F33234}">
      <dgm:prSet/>
      <dgm:spPr/>
      <dgm:t>
        <a:bodyPr/>
        <a:lstStyle/>
        <a:p>
          <a:endParaRPr lang="en-US"/>
        </a:p>
      </dgm:t>
    </dgm:pt>
    <dgm:pt modelId="{6D93A9F4-F87A-479E-9118-B06EAD75F86C}" type="sibTrans" cxnId="{70ABC4B0-3B29-4399-A1F5-9CB6C0F33234}">
      <dgm:prSet/>
      <dgm:spPr/>
      <dgm:t>
        <a:bodyPr/>
        <a:lstStyle/>
        <a:p>
          <a:endParaRPr lang="en-US"/>
        </a:p>
      </dgm:t>
    </dgm:pt>
    <dgm:pt modelId="{7FBAF06F-AC99-4311-8892-276F4C388EAB}">
      <dgm:prSet custT="1"/>
      <dgm:spPr/>
      <dgm:t>
        <a:bodyPr/>
        <a:lstStyle/>
        <a:p>
          <a:r>
            <a:rPr lang="en-US" sz="2400" dirty="0"/>
            <a:t>Informational and emergency preparedness mailings</a:t>
          </a:r>
        </a:p>
      </dgm:t>
    </dgm:pt>
    <dgm:pt modelId="{638367CA-E70E-44A1-A523-F51CB47488FA}" type="parTrans" cxnId="{9ADBB127-7040-402A-AE14-A5EDA0106CE8}">
      <dgm:prSet/>
      <dgm:spPr/>
      <dgm:t>
        <a:bodyPr/>
        <a:lstStyle/>
        <a:p>
          <a:endParaRPr lang="en-US"/>
        </a:p>
      </dgm:t>
    </dgm:pt>
    <dgm:pt modelId="{302FA0C0-0E8F-4EEF-BE7E-58FC8706D2B6}" type="sibTrans" cxnId="{9ADBB127-7040-402A-AE14-A5EDA0106CE8}">
      <dgm:prSet/>
      <dgm:spPr/>
      <dgm:t>
        <a:bodyPr/>
        <a:lstStyle/>
        <a:p>
          <a:endParaRPr lang="en-US"/>
        </a:p>
      </dgm:t>
    </dgm:pt>
    <dgm:pt modelId="{6E6FB806-A4B8-4747-93E4-76AC37062083}">
      <dgm:prSet custT="1"/>
      <dgm:spPr/>
      <dgm:t>
        <a:bodyPr/>
        <a:lstStyle/>
        <a:p>
          <a:r>
            <a:rPr lang="en-US" sz="2400" dirty="0"/>
            <a:t>Educational advertising campaigns focusing on fire safety awareness</a:t>
          </a:r>
        </a:p>
      </dgm:t>
    </dgm:pt>
    <dgm:pt modelId="{0F5765CC-C1A8-4F55-8554-76E8440CC714}" type="parTrans" cxnId="{F9838A6C-72A2-4DDB-A400-BB0233FE3419}">
      <dgm:prSet/>
      <dgm:spPr/>
      <dgm:t>
        <a:bodyPr/>
        <a:lstStyle/>
        <a:p>
          <a:endParaRPr lang="en-US"/>
        </a:p>
      </dgm:t>
    </dgm:pt>
    <dgm:pt modelId="{2C6F2C41-8510-4764-8574-CEA478820866}" type="sibTrans" cxnId="{F9838A6C-72A2-4DDB-A400-BB0233FE3419}">
      <dgm:prSet/>
      <dgm:spPr/>
      <dgm:t>
        <a:bodyPr/>
        <a:lstStyle/>
        <a:p>
          <a:endParaRPr lang="en-US"/>
        </a:p>
      </dgm:t>
    </dgm:pt>
    <dgm:pt modelId="{3B81F219-D625-4803-AED4-32BBE269EF43}">
      <dgm:prSet custT="1"/>
      <dgm:spPr/>
      <dgm:t>
        <a:bodyPr/>
        <a:lstStyle/>
        <a:p>
          <a:r>
            <a:rPr lang="en-US" sz="2100" dirty="0"/>
            <a:t>Weather information and system-outage status via AEC social media, website, and member messaging system</a:t>
          </a:r>
        </a:p>
        <a:p>
          <a:endParaRPr lang="en-US" sz="1600" dirty="0"/>
        </a:p>
      </dgm:t>
    </dgm:pt>
    <dgm:pt modelId="{129676D0-70A1-45EC-8F1E-EE3AB3A763C8}" type="parTrans" cxnId="{7E3D6C11-6F7A-47B1-A033-C080AB196266}">
      <dgm:prSet/>
      <dgm:spPr/>
      <dgm:t>
        <a:bodyPr/>
        <a:lstStyle/>
        <a:p>
          <a:endParaRPr lang="en-US"/>
        </a:p>
      </dgm:t>
    </dgm:pt>
    <dgm:pt modelId="{2B1EE182-C3A4-438B-8CA9-D46B6C0F7970}" type="sibTrans" cxnId="{7E3D6C11-6F7A-47B1-A033-C080AB196266}">
      <dgm:prSet/>
      <dgm:spPr/>
      <dgm:t>
        <a:bodyPr/>
        <a:lstStyle/>
        <a:p>
          <a:endParaRPr lang="en-US"/>
        </a:p>
      </dgm:t>
    </dgm:pt>
    <dgm:pt modelId="{3326CE61-C700-4EDB-9479-88E07FE04663}">
      <dgm:prSet/>
      <dgm:spPr/>
      <dgm:t>
        <a:bodyPr/>
        <a:lstStyle/>
        <a:p>
          <a:r>
            <a:rPr lang="en-US" dirty="0"/>
            <a:t>Partnerships with the Riverside County Emergency Management Department</a:t>
          </a:r>
        </a:p>
      </dgm:t>
    </dgm:pt>
    <dgm:pt modelId="{B334BC60-810C-40EB-AB63-8F98A480C785}" type="parTrans" cxnId="{FA084852-95B1-4E9F-B7FA-7F64709EA9BC}">
      <dgm:prSet/>
      <dgm:spPr/>
      <dgm:t>
        <a:bodyPr/>
        <a:lstStyle/>
        <a:p>
          <a:endParaRPr lang="en-US"/>
        </a:p>
      </dgm:t>
    </dgm:pt>
    <dgm:pt modelId="{DE156405-C04D-4D42-A16F-2353C720F407}" type="sibTrans" cxnId="{FA084852-95B1-4E9F-B7FA-7F64709EA9BC}">
      <dgm:prSet/>
      <dgm:spPr/>
      <dgm:t>
        <a:bodyPr/>
        <a:lstStyle/>
        <a:p>
          <a:endParaRPr lang="en-US"/>
        </a:p>
      </dgm:t>
    </dgm:pt>
    <dgm:pt modelId="{F0708F3D-FA58-4B2E-B0B0-48DC65A5C9B8}" type="pres">
      <dgm:prSet presAssocID="{988A7C3A-B9CB-4AE7-A9BA-DDF77CDFBFEF}" presName="diagram" presStyleCnt="0">
        <dgm:presLayoutVars>
          <dgm:dir/>
          <dgm:resizeHandles val="exact"/>
        </dgm:presLayoutVars>
      </dgm:prSet>
      <dgm:spPr/>
    </dgm:pt>
    <dgm:pt modelId="{86DD6E3C-1214-4DFC-9586-DA0B38D327A6}" type="pres">
      <dgm:prSet presAssocID="{A46E847C-B154-4082-A6E9-B83759F33EB6}" presName="node" presStyleLbl="node1" presStyleIdx="0" presStyleCnt="5">
        <dgm:presLayoutVars>
          <dgm:bulletEnabled val="1"/>
        </dgm:presLayoutVars>
      </dgm:prSet>
      <dgm:spPr/>
    </dgm:pt>
    <dgm:pt modelId="{220AEEC5-B903-40B9-BE6E-B48ED9DCE269}" type="pres">
      <dgm:prSet presAssocID="{6D93A9F4-F87A-479E-9118-B06EAD75F86C}" presName="sibTrans" presStyleCnt="0"/>
      <dgm:spPr/>
    </dgm:pt>
    <dgm:pt modelId="{45EC417F-B5F2-4EF0-A635-157B48FB8E61}" type="pres">
      <dgm:prSet presAssocID="{7FBAF06F-AC99-4311-8892-276F4C388EAB}" presName="node" presStyleLbl="node1" presStyleIdx="1" presStyleCnt="5">
        <dgm:presLayoutVars>
          <dgm:bulletEnabled val="1"/>
        </dgm:presLayoutVars>
      </dgm:prSet>
      <dgm:spPr/>
    </dgm:pt>
    <dgm:pt modelId="{C17AFE86-86FF-47A5-BA01-2BF8F2193AFC}" type="pres">
      <dgm:prSet presAssocID="{302FA0C0-0E8F-4EEF-BE7E-58FC8706D2B6}" presName="sibTrans" presStyleCnt="0"/>
      <dgm:spPr/>
    </dgm:pt>
    <dgm:pt modelId="{7B546CB3-20CC-4603-B3F2-970FD20B95F6}" type="pres">
      <dgm:prSet presAssocID="{6E6FB806-A4B8-4747-93E4-76AC37062083}" presName="node" presStyleLbl="node1" presStyleIdx="2" presStyleCnt="5">
        <dgm:presLayoutVars>
          <dgm:bulletEnabled val="1"/>
        </dgm:presLayoutVars>
      </dgm:prSet>
      <dgm:spPr/>
    </dgm:pt>
    <dgm:pt modelId="{41651922-D229-4D6D-B107-5322F4603F79}" type="pres">
      <dgm:prSet presAssocID="{2C6F2C41-8510-4764-8574-CEA478820866}" presName="sibTrans" presStyleCnt="0"/>
      <dgm:spPr/>
    </dgm:pt>
    <dgm:pt modelId="{F5D59D92-26B5-4146-8F83-2F8D317B814A}" type="pres">
      <dgm:prSet presAssocID="{3B81F219-D625-4803-AED4-32BBE269EF43}" presName="node" presStyleLbl="node1" presStyleIdx="3" presStyleCnt="5">
        <dgm:presLayoutVars>
          <dgm:bulletEnabled val="1"/>
        </dgm:presLayoutVars>
      </dgm:prSet>
      <dgm:spPr/>
    </dgm:pt>
    <dgm:pt modelId="{6C2EC6B2-EC00-49AB-B666-287ECACA8FD0}" type="pres">
      <dgm:prSet presAssocID="{2B1EE182-C3A4-438B-8CA9-D46B6C0F7970}" presName="sibTrans" presStyleCnt="0"/>
      <dgm:spPr/>
    </dgm:pt>
    <dgm:pt modelId="{9DE08AA2-7F6C-4EAF-A3E4-221B114EBAED}" type="pres">
      <dgm:prSet presAssocID="{3326CE61-C700-4EDB-9479-88E07FE04663}" presName="node" presStyleLbl="node1" presStyleIdx="4" presStyleCnt="5">
        <dgm:presLayoutVars>
          <dgm:bulletEnabled val="1"/>
        </dgm:presLayoutVars>
      </dgm:prSet>
      <dgm:spPr/>
    </dgm:pt>
  </dgm:ptLst>
  <dgm:cxnLst>
    <dgm:cxn modelId="{7E3D6C11-6F7A-47B1-A033-C080AB196266}" srcId="{988A7C3A-B9CB-4AE7-A9BA-DDF77CDFBFEF}" destId="{3B81F219-D625-4803-AED4-32BBE269EF43}" srcOrd="3" destOrd="0" parTransId="{129676D0-70A1-45EC-8F1E-EE3AB3A763C8}" sibTransId="{2B1EE182-C3A4-438B-8CA9-D46B6C0F7970}"/>
    <dgm:cxn modelId="{9ADBB127-7040-402A-AE14-A5EDA0106CE8}" srcId="{988A7C3A-B9CB-4AE7-A9BA-DDF77CDFBFEF}" destId="{7FBAF06F-AC99-4311-8892-276F4C388EAB}" srcOrd="1" destOrd="0" parTransId="{638367CA-E70E-44A1-A523-F51CB47488FA}" sibTransId="{302FA0C0-0E8F-4EEF-BE7E-58FC8706D2B6}"/>
    <dgm:cxn modelId="{923F663E-2296-4198-959C-17B9F217A68E}" type="presOf" srcId="{7FBAF06F-AC99-4311-8892-276F4C388EAB}" destId="{45EC417F-B5F2-4EF0-A635-157B48FB8E61}" srcOrd="0" destOrd="0" presId="urn:microsoft.com/office/officeart/2005/8/layout/default"/>
    <dgm:cxn modelId="{F9838A6C-72A2-4DDB-A400-BB0233FE3419}" srcId="{988A7C3A-B9CB-4AE7-A9BA-DDF77CDFBFEF}" destId="{6E6FB806-A4B8-4747-93E4-76AC37062083}" srcOrd="2" destOrd="0" parTransId="{0F5765CC-C1A8-4F55-8554-76E8440CC714}" sibTransId="{2C6F2C41-8510-4764-8574-CEA478820866}"/>
    <dgm:cxn modelId="{958CE070-7ADC-428C-8884-63390C6FFA27}" type="presOf" srcId="{3B81F219-D625-4803-AED4-32BBE269EF43}" destId="{F5D59D92-26B5-4146-8F83-2F8D317B814A}" srcOrd="0" destOrd="0" presId="urn:microsoft.com/office/officeart/2005/8/layout/default"/>
    <dgm:cxn modelId="{FA084852-95B1-4E9F-B7FA-7F64709EA9BC}" srcId="{988A7C3A-B9CB-4AE7-A9BA-DDF77CDFBFEF}" destId="{3326CE61-C700-4EDB-9479-88E07FE04663}" srcOrd="4" destOrd="0" parTransId="{B334BC60-810C-40EB-AB63-8F98A480C785}" sibTransId="{DE156405-C04D-4D42-A16F-2353C720F407}"/>
    <dgm:cxn modelId="{4F196F73-10D1-48C1-8AE2-451BF6F6669E}" type="presOf" srcId="{988A7C3A-B9CB-4AE7-A9BA-DDF77CDFBFEF}" destId="{F0708F3D-FA58-4B2E-B0B0-48DC65A5C9B8}" srcOrd="0" destOrd="0" presId="urn:microsoft.com/office/officeart/2005/8/layout/default"/>
    <dgm:cxn modelId="{0B9A0299-66F3-4105-A442-85DD17027558}" type="presOf" srcId="{3326CE61-C700-4EDB-9479-88E07FE04663}" destId="{9DE08AA2-7F6C-4EAF-A3E4-221B114EBAED}" srcOrd="0" destOrd="0" presId="urn:microsoft.com/office/officeart/2005/8/layout/default"/>
    <dgm:cxn modelId="{70ABC4B0-3B29-4399-A1F5-9CB6C0F33234}" srcId="{988A7C3A-B9CB-4AE7-A9BA-DDF77CDFBFEF}" destId="{A46E847C-B154-4082-A6E9-B83759F33EB6}" srcOrd="0" destOrd="0" parTransId="{A287BB4C-E9BA-4E10-A301-0ED8CB1CAA86}" sibTransId="{6D93A9F4-F87A-479E-9118-B06EAD75F86C}"/>
    <dgm:cxn modelId="{3EC893D7-3228-4CC5-9746-485E6C37CE7A}" type="presOf" srcId="{6E6FB806-A4B8-4747-93E4-76AC37062083}" destId="{7B546CB3-20CC-4603-B3F2-970FD20B95F6}" srcOrd="0" destOrd="0" presId="urn:microsoft.com/office/officeart/2005/8/layout/default"/>
    <dgm:cxn modelId="{77D5FDDD-5A24-43F6-A001-4AC96D3A4EA7}" type="presOf" srcId="{A46E847C-B154-4082-A6E9-B83759F33EB6}" destId="{86DD6E3C-1214-4DFC-9586-DA0B38D327A6}" srcOrd="0" destOrd="0" presId="urn:microsoft.com/office/officeart/2005/8/layout/default"/>
    <dgm:cxn modelId="{96DFB7B4-4DE0-4955-B362-F64E483DAFE6}" type="presParOf" srcId="{F0708F3D-FA58-4B2E-B0B0-48DC65A5C9B8}" destId="{86DD6E3C-1214-4DFC-9586-DA0B38D327A6}" srcOrd="0" destOrd="0" presId="urn:microsoft.com/office/officeart/2005/8/layout/default"/>
    <dgm:cxn modelId="{65F2F5AD-5247-4A24-8E97-9FFFFCFC8686}" type="presParOf" srcId="{F0708F3D-FA58-4B2E-B0B0-48DC65A5C9B8}" destId="{220AEEC5-B903-40B9-BE6E-B48ED9DCE269}" srcOrd="1" destOrd="0" presId="urn:microsoft.com/office/officeart/2005/8/layout/default"/>
    <dgm:cxn modelId="{14CE3F60-F318-4816-BCB4-AC69B5D70FF7}" type="presParOf" srcId="{F0708F3D-FA58-4B2E-B0B0-48DC65A5C9B8}" destId="{45EC417F-B5F2-4EF0-A635-157B48FB8E61}" srcOrd="2" destOrd="0" presId="urn:microsoft.com/office/officeart/2005/8/layout/default"/>
    <dgm:cxn modelId="{7AA9B0FE-E566-4BBF-BF32-44C4AB487429}" type="presParOf" srcId="{F0708F3D-FA58-4B2E-B0B0-48DC65A5C9B8}" destId="{C17AFE86-86FF-47A5-BA01-2BF8F2193AFC}" srcOrd="3" destOrd="0" presId="urn:microsoft.com/office/officeart/2005/8/layout/default"/>
    <dgm:cxn modelId="{FF68F463-86AE-4923-8F1C-27219D9FFEA3}" type="presParOf" srcId="{F0708F3D-FA58-4B2E-B0B0-48DC65A5C9B8}" destId="{7B546CB3-20CC-4603-B3F2-970FD20B95F6}" srcOrd="4" destOrd="0" presId="urn:microsoft.com/office/officeart/2005/8/layout/default"/>
    <dgm:cxn modelId="{A44A81A2-783F-4727-95A3-9DE5E80543B6}" type="presParOf" srcId="{F0708F3D-FA58-4B2E-B0B0-48DC65A5C9B8}" destId="{41651922-D229-4D6D-B107-5322F4603F79}" srcOrd="5" destOrd="0" presId="urn:microsoft.com/office/officeart/2005/8/layout/default"/>
    <dgm:cxn modelId="{D179E06D-F85E-4440-B5D4-4DDB85CAD6DD}" type="presParOf" srcId="{F0708F3D-FA58-4B2E-B0B0-48DC65A5C9B8}" destId="{F5D59D92-26B5-4146-8F83-2F8D317B814A}" srcOrd="6" destOrd="0" presId="urn:microsoft.com/office/officeart/2005/8/layout/default"/>
    <dgm:cxn modelId="{F5266D70-D047-448E-ADEE-084EE996AC72}" type="presParOf" srcId="{F0708F3D-FA58-4B2E-B0B0-48DC65A5C9B8}" destId="{6C2EC6B2-EC00-49AB-B666-287ECACA8FD0}" srcOrd="7" destOrd="0" presId="urn:microsoft.com/office/officeart/2005/8/layout/default"/>
    <dgm:cxn modelId="{B324A006-8D88-4F34-8D49-8195EAA8C171}" type="presParOf" srcId="{F0708F3D-FA58-4B2E-B0B0-48DC65A5C9B8}" destId="{9DE08AA2-7F6C-4EAF-A3E4-221B114EBAE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5B5222-55C6-4C7A-84FC-FC4297F497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C626A6E-84EA-4052-8144-1B260C98F178}">
      <dgm:prSet custT="1"/>
      <dgm:spPr/>
      <dgm:t>
        <a:bodyPr/>
        <a:lstStyle/>
        <a:p>
          <a:r>
            <a:rPr lang="en-US" sz="1800" dirty="0">
              <a:solidFill>
                <a:schemeClr val="tx1"/>
              </a:solidFill>
            </a:rPr>
            <a:t>AEC plans to begin notifying members approximately 48 hours in advance of a potential PSPS event and will attempt to notify members approximately 24 hours before power is shut off. </a:t>
          </a:r>
        </a:p>
      </dgm:t>
    </dgm:pt>
    <dgm:pt modelId="{01C9BBE6-693A-4274-B21D-A56676543F52}" type="parTrans" cxnId="{6CDCD9F9-A358-4F00-A797-AD78A30E3280}">
      <dgm:prSet/>
      <dgm:spPr/>
      <dgm:t>
        <a:bodyPr/>
        <a:lstStyle/>
        <a:p>
          <a:endParaRPr lang="en-US"/>
        </a:p>
      </dgm:t>
    </dgm:pt>
    <dgm:pt modelId="{7CBC99AF-1785-4EA1-8E81-2DF1E57C16E2}" type="sibTrans" cxnId="{6CDCD9F9-A358-4F00-A797-AD78A30E3280}">
      <dgm:prSet/>
      <dgm:spPr/>
      <dgm:t>
        <a:bodyPr/>
        <a:lstStyle/>
        <a:p>
          <a:endParaRPr lang="en-US"/>
        </a:p>
      </dgm:t>
    </dgm:pt>
    <dgm:pt modelId="{721E2664-36AC-4DD0-BE28-7E7D9255F626}">
      <dgm:prSet/>
      <dgm:spPr/>
      <dgm:t>
        <a:bodyPr/>
        <a:lstStyle/>
        <a:p>
          <a:r>
            <a:rPr lang="en-US" dirty="0">
              <a:solidFill>
                <a:schemeClr val="tx1"/>
              </a:solidFill>
            </a:rPr>
            <a:t>Additional notifications will be made throughout the outage. For example, when power has been shut off and when it has been restored. </a:t>
          </a:r>
        </a:p>
      </dgm:t>
    </dgm:pt>
    <dgm:pt modelId="{3B17B3A8-8DE4-43A2-95BC-2FE25A82DBB3}" type="parTrans" cxnId="{097614AF-75FD-4E58-8D0D-5EB8797D24D3}">
      <dgm:prSet/>
      <dgm:spPr/>
      <dgm:t>
        <a:bodyPr/>
        <a:lstStyle/>
        <a:p>
          <a:endParaRPr lang="en-US"/>
        </a:p>
      </dgm:t>
    </dgm:pt>
    <dgm:pt modelId="{3BA5D173-6A7B-4301-A3F6-A1D6F34C6EF7}" type="sibTrans" cxnId="{097614AF-75FD-4E58-8D0D-5EB8797D24D3}">
      <dgm:prSet/>
      <dgm:spPr/>
      <dgm:t>
        <a:bodyPr/>
        <a:lstStyle/>
        <a:p>
          <a:endParaRPr lang="en-US"/>
        </a:p>
      </dgm:t>
    </dgm:pt>
    <dgm:pt modelId="{0887EAC2-919B-4D53-92B5-872368A361CD}">
      <dgm:prSet/>
      <dgm:spPr/>
      <dgm:t>
        <a:bodyPr/>
        <a:lstStyle/>
        <a:p>
          <a:r>
            <a:rPr lang="en-US" dirty="0">
              <a:solidFill>
                <a:schemeClr val="tx1"/>
              </a:solidFill>
            </a:rPr>
            <a:t>Notifications may occur via direct phone calls to members on our life support list, member messaging, anzaelectric.org, and social media.</a:t>
          </a:r>
        </a:p>
      </dgm:t>
    </dgm:pt>
    <dgm:pt modelId="{26FAC013-60A9-4997-9CF1-3BCD67618885}" type="parTrans" cxnId="{22F04AB2-5CA4-40E2-B88C-2F2F25A6FF53}">
      <dgm:prSet/>
      <dgm:spPr/>
      <dgm:t>
        <a:bodyPr/>
        <a:lstStyle/>
        <a:p>
          <a:endParaRPr lang="en-US"/>
        </a:p>
      </dgm:t>
    </dgm:pt>
    <dgm:pt modelId="{66105A79-B961-47AC-92DF-9797BE37644B}" type="sibTrans" cxnId="{22F04AB2-5CA4-40E2-B88C-2F2F25A6FF53}">
      <dgm:prSet/>
      <dgm:spPr/>
      <dgm:t>
        <a:bodyPr/>
        <a:lstStyle/>
        <a:p>
          <a:endParaRPr lang="en-US"/>
        </a:p>
      </dgm:t>
    </dgm:pt>
    <dgm:pt modelId="{8F17FA14-9179-4AF9-BF85-559AA0001D7B}" type="pres">
      <dgm:prSet presAssocID="{445B5222-55C6-4C7A-84FC-FC4297F49707}" presName="root" presStyleCnt="0">
        <dgm:presLayoutVars>
          <dgm:dir/>
          <dgm:resizeHandles val="exact"/>
        </dgm:presLayoutVars>
      </dgm:prSet>
      <dgm:spPr/>
    </dgm:pt>
    <dgm:pt modelId="{05304B4F-71EC-4348-A714-010532322A12}" type="pres">
      <dgm:prSet presAssocID="{2C626A6E-84EA-4052-8144-1B260C98F178}" presName="compNode" presStyleCnt="0"/>
      <dgm:spPr/>
    </dgm:pt>
    <dgm:pt modelId="{CBD60F12-0641-40CB-A1E4-BEAC30E1E614}" type="pres">
      <dgm:prSet presAssocID="{2C626A6E-84EA-4052-8144-1B260C98F178}" presName="bgRect" presStyleLbl="bgShp" presStyleIdx="0" presStyleCnt="3"/>
      <dgm:spPr/>
    </dgm:pt>
    <dgm:pt modelId="{839963DC-DF21-4CFD-A5B5-43F3D609D6A2}" type="pres">
      <dgm:prSet presAssocID="{2C626A6E-84EA-4052-8144-1B260C98F1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E7F12BFC-2834-48B2-BD34-5CEB070469FE}" type="pres">
      <dgm:prSet presAssocID="{2C626A6E-84EA-4052-8144-1B260C98F178}" presName="spaceRect" presStyleCnt="0"/>
      <dgm:spPr/>
    </dgm:pt>
    <dgm:pt modelId="{AAAFE170-7DE3-452A-834B-59542DCE6119}" type="pres">
      <dgm:prSet presAssocID="{2C626A6E-84EA-4052-8144-1B260C98F178}" presName="parTx" presStyleLbl="revTx" presStyleIdx="0" presStyleCnt="3">
        <dgm:presLayoutVars>
          <dgm:chMax val="0"/>
          <dgm:chPref val="0"/>
        </dgm:presLayoutVars>
      </dgm:prSet>
      <dgm:spPr/>
    </dgm:pt>
    <dgm:pt modelId="{4072CDD8-C69E-482D-B5C0-D770C1291172}" type="pres">
      <dgm:prSet presAssocID="{7CBC99AF-1785-4EA1-8E81-2DF1E57C16E2}" presName="sibTrans" presStyleCnt="0"/>
      <dgm:spPr/>
    </dgm:pt>
    <dgm:pt modelId="{5CB61331-9D37-45B6-807C-4D2D2B5160D2}" type="pres">
      <dgm:prSet presAssocID="{721E2664-36AC-4DD0-BE28-7E7D9255F626}" presName="compNode" presStyleCnt="0"/>
      <dgm:spPr/>
    </dgm:pt>
    <dgm:pt modelId="{97B1DCD7-52C0-4E3E-95C8-376BA0E7E779}" type="pres">
      <dgm:prSet presAssocID="{721E2664-36AC-4DD0-BE28-7E7D9255F626}" presName="bgRect" presStyleLbl="bgShp" presStyleIdx="1" presStyleCnt="3"/>
      <dgm:spPr/>
    </dgm:pt>
    <dgm:pt modelId="{EC5E7CFB-3FCC-4E88-981D-7019000E5D71}" type="pres">
      <dgm:prSet presAssocID="{721E2664-36AC-4DD0-BE28-7E7D9255F6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wer"/>
        </a:ext>
      </dgm:extLst>
    </dgm:pt>
    <dgm:pt modelId="{D4896A52-6BB3-406A-A6F4-43AA81FC9CD8}" type="pres">
      <dgm:prSet presAssocID="{721E2664-36AC-4DD0-BE28-7E7D9255F626}" presName="spaceRect" presStyleCnt="0"/>
      <dgm:spPr/>
    </dgm:pt>
    <dgm:pt modelId="{2ADF6659-A214-4B2B-BD57-AD6B7B69D5FD}" type="pres">
      <dgm:prSet presAssocID="{721E2664-36AC-4DD0-BE28-7E7D9255F626}" presName="parTx" presStyleLbl="revTx" presStyleIdx="1" presStyleCnt="3">
        <dgm:presLayoutVars>
          <dgm:chMax val="0"/>
          <dgm:chPref val="0"/>
        </dgm:presLayoutVars>
      </dgm:prSet>
      <dgm:spPr/>
    </dgm:pt>
    <dgm:pt modelId="{2E1CAC9B-72C2-4F8F-8520-B35A7D95BA2C}" type="pres">
      <dgm:prSet presAssocID="{3BA5D173-6A7B-4301-A3F6-A1D6F34C6EF7}" presName="sibTrans" presStyleCnt="0"/>
      <dgm:spPr/>
    </dgm:pt>
    <dgm:pt modelId="{565B6A0F-4D31-4DF5-8E52-3F6573AFDAC4}" type="pres">
      <dgm:prSet presAssocID="{0887EAC2-919B-4D53-92B5-872368A361CD}" presName="compNode" presStyleCnt="0"/>
      <dgm:spPr/>
    </dgm:pt>
    <dgm:pt modelId="{46EE9A32-47D2-4DFA-946E-A36315A8836F}" type="pres">
      <dgm:prSet presAssocID="{0887EAC2-919B-4D53-92B5-872368A361CD}" presName="bgRect" presStyleLbl="bgShp" presStyleIdx="2" presStyleCnt="3"/>
      <dgm:spPr/>
    </dgm:pt>
    <dgm:pt modelId="{627F0847-CB0E-492C-BBB6-C71AF8C9A90D}" type="pres">
      <dgm:prSet presAssocID="{0887EAC2-919B-4D53-92B5-872368A361C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FAD67558-4723-40F5-B79B-E6E21D88D8AA}" type="pres">
      <dgm:prSet presAssocID="{0887EAC2-919B-4D53-92B5-872368A361CD}" presName="spaceRect" presStyleCnt="0"/>
      <dgm:spPr/>
    </dgm:pt>
    <dgm:pt modelId="{4D698FEA-A9AE-4D13-81B1-3011D3579A96}" type="pres">
      <dgm:prSet presAssocID="{0887EAC2-919B-4D53-92B5-872368A361CD}" presName="parTx" presStyleLbl="revTx" presStyleIdx="2" presStyleCnt="3">
        <dgm:presLayoutVars>
          <dgm:chMax val="0"/>
          <dgm:chPref val="0"/>
        </dgm:presLayoutVars>
      </dgm:prSet>
      <dgm:spPr/>
    </dgm:pt>
  </dgm:ptLst>
  <dgm:cxnLst>
    <dgm:cxn modelId="{514C1167-1629-4591-A454-82E292824337}" type="presOf" srcId="{721E2664-36AC-4DD0-BE28-7E7D9255F626}" destId="{2ADF6659-A214-4B2B-BD57-AD6B7B69D5FD}" srcOrd="0" destOrd="0" presId="urn:microsoft.com/office/officeart/2018/2/layout/IconVerticalSolidList"/>
    <dgm:cxn modelId="{232EC1AA-3F92-462E-88E9-C956F4804B86}" type="presOf" srcId="{2C626A6E-84EA-4052-8144-1B260C98F178}" destId="{AAAFE170-7DE3-452A-834B-59542DCE6119}" srcOrd="0" destOrd="0" presId="urn:microsoft.com/office/officeart/2018/2/layout/IconVerticalSolidList"/>
    <dgm:cxn modelId="{097614AF-75FD-4E58-8D0D-5EB8797D24D3}" srcId="{445B5222-55C6-4C7A-84FC-FC4297F49707}" destId="{721E2664-36AC-4DD0-BE28-7E7D9255F626}" srcOrd="1" destOrd="0" parTransId="{3B17B3A8-8DE4-43A2-95BC-2FE25A82DBB3}" sibTransId="{3BA5D173-6A7B-4301-A3F6-A1D6F34C6EF7}"/>
    <dgm:cxn modelId="{22F04AB2-5CA4-40E2-B88C-2F2F25A6FF53}" srcId="{445B5222-55C6-4C7A-84FC-FC4297F49707}" destId="{0887EAC2-919B-4D53-92B5-872368A361CD}" srcOrd="2" destOrd="0" parTransId="{26FAC013-60A9-4997-9CF1-3BCD67618885}" sibTransId="{66105A79-B961-47AC-92DF-9797BE37644B}"/>
    <dgm:cxn modelId="{CAFE2FBA-F70C-4717-88D3-DC705A2A8484}" type="presOf" srcId="{0887EAC2-919B-4D53-92B5-872368A361CD}" destId="{4D698FEA-A9AE-4D13-81B1-3011D3579A96}" srcOrd="0" destOrd="0" presId="urn:microsoft.com/office/officeart/2018/2/layout/IconVerticalSolidList"/>
    <dgm:cxn modelId="{34F3D8F3-A8B1-41D0-84C6-8B8C8644CF9A}" type="presOf" srcId="{445B5222-55C6-4C7A-84FC-FC4297F49707}" destId="{8F17FA14-9179-4AF9-BF85-559AA0001D7B}" srcOrd="0" destOrd="0" presId="urn:microsoft.com/office/officeart/2018/2/layout/IconVerticalSolidList"/>
    <dgm:cxn modelId="{6CDCD9F9-A358-4F00-A797-AD78A30E3280}" srcId="{445B5222-55C6-4C7A-84FC-FC4297F49707}" destId="{2C626A6E-84EA-4052-8144-1B260C98F178}" srcOrd="0" destOrd="0" parTransId="{01C9BBE6-693A-4274-B21D-A56676543F52}" sibTransId="{7CBC99AF-1785-4EA1-8E81-2DF1E57C16E2}"/>
    <dgm:cxn modelId="{117E4390-C0BF-497F-ACD5-9502A645795D}" type="presParOf" srcId="{8F17FA14-9179-4AF9-BF85-559AA0001D7B}" destId="{05304B4F-71EC-4348-A714-010532322A12}" srcOrd="0" destOrd="0" presId="urn:microsoft.com/office/officeart/2018/2/layout/IconVerticalSolidList"/>
    <dgm:cxn modelId="{7614F7D6-FD47-4082-89D3-C3688806236C}" type="presParOf" srcId="{05304B4F-71EC-4348-A714-010532322A12}" destId="{CBD60F12-0641-40CB-A1E4-BEAC30E1E614}" srcOrd="0" destOrd="0" presId="urn:microsoft.com/office/officeart/2018/2/layout/IconVerticalSolidList"/>
    <dgm:cxn modelId="{284012B2-27E4-45B1-96A6-998FCFE1B59B}" type="presParOf" srcId="{05304B4F-71EC-4348-A714-010532322A12}" destId="{839963DC-DF21-4CFD-A5B5-43F3D609D6A2}" srcOrd="1" destOrd="0" presId="urn:microsoft.com/office/officeart/2018/2/layout/IconVerticalSolidList"/>
    <dgm:cxn modelId="{9999CAAA-CE53-48BB-9198-2D07AE7A67DB}" type="presParOf" srcId="{05304B4F-71EC-4348-A714-010532322A12}" destId="{E7F12BFC-2834-48B2-BD34-5CEB070469FE}" srcOrd="2" destOrd="0" presId="urn:microsoft.com/office/officeart/2018/2/layout/IconVerticalSolidList"/>
    <dgm:cxn modelId="{8D1EA0CD-4804-42B4-AC33-6E3611CB4C9D}" type="presParOf" srcId="{05304B4F-71EC-4348-A714-010532322A12}" destId="{AAAFE170-7DE3-452A-834B-59542DCE6119}" srcOrd="3" destOrd="0" presId="urn:microsoft.com/office/officeart/2018/2/layout/IconVerticalSolidList"/>
    <dgm:cxn modelId="{64D2085A-0A25-4D6D-B549-8F0790115FF1}" type="presParOf" srcId="{8F17FA14-9179-4AF9-BF85-559AA0001D7B}" destId="{4072CDD8-C69E-482D-B5C0-D770C1291172}" srcOrd="1" destOrd="0" presId="urn:microsoft.com/office/officeart/2018/2/layout/IconVerticalSolidList"/>
    <dgm:cxn modelId="{FEAF0837-D63D-4A48-8836-994D671D0644}" type="presParOf" srcId="{8F17FA14-9179-4AF9-BF85-559AA0001D7B}" destId="{5CB61331-9D37-45B6-807C-4D2D2B5160D2}" srcOrd="2" destOrd="0" presId="urn:microsoft.com/office/officeart/2018/2/layout/IconVerticalSolidList"/>
    <dgm:cxn modelId="{83EDB2DC-789C-4EDE-95AF-BB17CECAC5A4}" type="presParOf" srcId="{5CB61331-9D37-45B6-807C-4D2D2B5160D2}" destId="{97B1DCD7-52C0-4E3E-95C8-376BA0E7E779}" srcOrd="0" destOrd="0" presId="urn:microsoft.com/office/officeart/2018/2/layout/IconVerticalSolidList"/>
    <dgm:cxn modelId="{F01366DF-C087-41BF-B281-C8E3C6239B2F}" type="presParOf" srcId="{5CB61331-9D37-45B6-807C-4D2D2B5160D2}" destId="{EC5E7CFB-3FCC-4E88-981D-7019000E5D71}" srcOrd="1" destOrd="0" presId="urn:microsoft.com/office/officeart/2018/2/layout/IconVerticalSolidList"/>
    <dgm:cxn modelId="{E1A5837D-E834-4EC0-999A-55918FE72D35}" type="presParOf" srcId="{5CB61331-9D37-45B6-807C-4D2D2B5160D2}" destId="{D4896A52-6BB3-406A-A6F4-43AA81FC9CD8}" srcOrd="2" destOrd="0" presId="urn:microsoft.com/office/officeart/2018/2/layout/IconVerticalSolidList"/>
    <dgm:cxn modelId="{849BF735-24F6-4DA4-A328-C4A52040FC44}" type="presParOf" srcId="{5CB61331-9D37-45B6-807C-4D2D2B5160D2}" destId="{2ADF6659-A214-4B2B-BD57-AD6B7B69D5FD}" srcOrd="3" destOrd="0" presId="urn:microsoft.com/office/officeart/2018/2/layout/IconVerticalSolidList"/>
    <dgm:cxn modelId="{DE01D7F0-2830-4EDD-AC7A-65D7FA8011D9}" type="presParOf" srcId="{8F17FA14-9179-4AF9-BF85-559AA0001D7B}" destId="{2E1CAC9B-72C2-4F8F-8520-B35A7D95BA2C}" srcOrd="3" destOrd="0" presId="urn:microsoft.com/office/officeart/2018/2/layout/IconVerticalSolidList"/>
    <dgm:cxn modelId="{5ECFA58A-E1FA-47DB-90AF-F1226A34A70E}" type="presParOf" srcId="{8F17FA14-9179-4AF9-BF85-559AA0001D7B}" destId="{565B6A0F-4D31-4DF5-8E52-3F6573AFDAC4}" srcOrd="4" destOrd="0" presId="urn:microsoft.com/office/officeart/2018/2/layout/IconVerticalSolidList"/>
    <dgm:cxn modelId="{6291DD11-66C4-4310-AC08-FE1EBB5B3A55}" type="presParOf" srcId="{565B6A0F-4D31-4DF5-8E52-3F6573AFDAC4}" destId="{46EE9A32-47D2-4DFA-946E-A36315A8836F}" srcOrd="0" destOrd="0" presId="urn:microsoft.com/office/officeart/2018/2/layout/IconVerticalSolidList"/>
    <dgm:cxn modelId="{FBAC3B28-12B5-4DA4-A883-99D34823427B}" type="presParOf" srcId="{565B6A0F-4D31-4DF5-8E52-3F6573AFDAC4}" destId="{627F0847-CB0E-492C-BBB6-C71AF8C9A90D}" srcOrd="1" destOrd="0" presId="urn:microsoft.com/office/officeart/2018/2/layout/IconVerticalSolidList"/>
    <dgm:cxn modelId="{F595A2AE-78B9-4C4C-A555-8B3183BE599D}" type="presParOf" srcId="{565B6A0F-4D31-4DF5-8E52-3F6573AFDAC4}" destId="{FAD67558-4723-40F5-B79B-E6E21D88D8AA}" srcOrd="2" destOrd="0" presId="urn:microsoft.com/office/officeart/2018/2/layout/IconVerticalSolidList"/>
    <dgm:cxn modelId="{7260E4BA-71C5-433E-87C2-CD9170FAF2B1}" type="presParOf" srcId="{565B6A0F-4D31-4DF5-8E52-3F6573AFDAC4}" destId="{4D698FEA-A9AE-4D13-81B1-3011D3579A9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336A35-E9BC-4F83-ABE0-231CF3A30CAB}" type="doc">
      <dgm:prSet loTypeId="urn:microsoft.com/office/officeart/2018/2/layout/IconCircleList" loCatId="icon" qsTypeId="urn:microsoft.com/office/officeart/2005/8/quickstyle/simple1" qsCatId="simple" csTypeId="urn:microsoft.com/office/officeart/2018/5/colors/Iconchunking_neutralbg_accent3_2" csCatId="accent3" phldr="1"/>
      <dgm:spPr/>
      <dgm:t>
        <a:bodyPr/>
        <a:lstStyle/>
        <a:p>
          <a:endParaRPr lang="en-US"/>
        </a:p>
      </dgm:t>
    </dgm:pt>
    <dgm:pt modelId="{F29603CC-3102-47BE-9BA0-F03B4AEE3A7F}">
      <dgm:prSet custT="1"/>
      <dgm:spPr/>
      <dgm:t>
        <a:bodyPr/>
        <a:lstStyle/>
        <a:p>
          <a:r>
            <a:rPr lang="en-US" sz="2000" dirty="0"/>
            <a:t>Primary purpose of these metrics are to provide longer term feedback on the efficacy of AEC’s fire preventative strategies and programs focused on electric facilities. </a:t>
          </a:r>
        </a:p>
      </dgm:t>
    </dgm:pt>
    <dgm:pt modelId="{A561848A-94F5-4C30-8D2A-BF9D1D635A2C}" type="parTrans" cxnId="{AB54AE57-40A6-459C-BB56-121DCEFE9904}">
      <dgm:prSet/>
      <dgm:spPr/>
      <dgm:t>
        <a:bodyPr/>
        <a:lstStyle/>
        <a:p>
          <a:endParaRPr lang="en-US"/>
        </a:p>
      </dgm:t>
    </dgm:pt>
    <dgm:pt modelId="{9C682266-5B14-4FC1-A23B-313095C503A2}" type="sibTrans" cxnId="{AB54AE57-40A6-459C-BB56-121DCEFE9904}">
      <dgm:prSet/>
      <dgm:spPr/>
      <dgm:t>
        <a:bodyPr/>
        <a:lstStyle/>
        <a:p>
          <a:endParaRPr lang="en-US"/>
        </a:p>
      </dgm:t>
    </dgm:pt>
    <dgm:pt modelId="{6933351E-D26B-428B-83FB-AF94BCFA3A98}">
      <dgm:prSet custT="1"/>
      <dgm:spPr/>
      <dgm:t>
        <a:bodyPr/>
        <a:lstStyle/>
        <a:p>
          <a:r>
            <a:rPr lang="en-US" sz="2000" dirty="0"/>
            <a:t>AEC notes that similar metrics are used for other purposes, e.g., wires down is used in monitoring electric reliability</a:t>
          </a:r>
        </a:p>
      </dgm:t>
    </dgm:pt>
    <dgm:pt modelId="{264389DD-6A90-458B-8E9D-6069D319E2F7}" type="parTrans" cxnId="{147DF6AF-7C78-4B40-8810-ECDBE90FC7B1}">
      <dgm:prSet/>
      <dgm:spPr/>
      <dgm:t>
        <a:bodyPr/>
        <a:lstStyle/>
        <a:p>
          <a:endParaRPr lang="en-US"/>
        </a:p>
      </dgm:t>
    </dgm:pt>
    <dgm:pt modelId="{62055497-BDBA-4F9A-B690-D90B15C03972}" type="sibTrans" cxnId="{147DF6AF-7C78-4B40-8810-ECDBE90FC7B1}">
      <dgm:prSet/>
      <dgm:spPr/>
      <dgm:t>
        <a:bodyPr/>
        <a:lstStyle/>
        <a:p>
          <a:endParaRPr lang="en-US"/>
        </a:p>
      </dgm:t>
    </dgm:pt>
    <dgm:pt modelId="{22DB3940-B926-4F09-A151-D32A4B35B1D8}">
      <dgm:prSet custT="1"/>
      <dgm:spPr/>
      <dgm:t>
        <a:bodyPr/>
        <a:lstStyle/>
        <a:p>
          <a:r>
            <a:rPr lang="en-US" sz="2000" dirty="0"/>
            <a:t>In other cases, this metric is monitored with "exclusions" in order to normalize unusual events such as extreme weather</a:t>
          </a:r>
        </a:p>
      </dgm:t>
    </dgm:pt>
    <dgm:pt modelId="{D777DC3C-03EA-4E95-834E-5EEDDBCF135E}" type="parTrans" cxnId="{CE6A0473-1DCD-4EA7-B2E1-3C6708B7CAC1}">
      <dgm:prSet/>
      <dgm:spPr/>
      <dgm:t>
        <a:bodyPr/>
        <a:lstStyle/>
        <a:p>
          <a:endParaRPr lang="en-US"/>
        </a:p>
      </dgm:t>
    </dgm:pt>
    <dgm:pt modelId="{3C5E2949-B0CA-4353-AD93-FF86122E202E}" type="sibTrans" cxnId="{CE6A0473-1DCD-4EA7-B2E1-3C6708B7CAC1}">
      <dgm:prSet/>
      <dgm:spPr/>
      <dgm:t>
        <a:bodyPr/>
        <a:lstStyle/>
        <a:p>
          <a:endParaRPr lang="en-US"/>
        </a:p>
      </dgm:t>
    </dgm:pt>
    <dgm:pt modelId="{0823A7FF-78F4-4ED3-973D-0AFD32469404}">
      <dgm:prSet/>
      <dgm:spPr/>
      <dgm:t>
        <a:bodyPr/>
        <a:lstStyle/>
        <a:p>
          <a:r>
            <a:rPr lang="en-US" dirty="0"/>
            <a:t>For fire purposes, AEC assumes that such metrics should include (rather than exclude) such events and intends to monitor all wires down for fire prevention purposes, rather than only wires down during normal weather. </a:t>
          </a:r>
        </a:p>
      </dgm:t>
    </dgm:pt>
    <dgm:pt modelId="{04C0CC2F-11F6-4C9C-B6B7-DB1058A8BC2E}" type="parTrans" cxnId="{E58114A3-3CB6-457B-AC81-7E5D9AE62154}">
      <dgm:prSet/>
      <dgm:spPr/>
      <dgm:t>
        <a:bodyPr/>
        <a:lstStyle/>
        <a:p>
          <a:endParaRPr lang="en-US"/>
        </a:p>
      </dgm:t>
    </dgm:pt>
    <dgm:pt modelId="{4FF6ADF1-63E6-4E66-9640-920A56FA3878}" type="sibTrans" cxnId="{E58114A3-3CB6-457B-AC81-7E5D9AE62154}">
      <dgm:prSet/>
      <dgm:spPr/>
      <dgm:t>
        <a:bodyPr/>
        <a:lstStyle/>
        <a:p>
          <a:endParaRPr lang="en-US"/>
        </a:p>
      </dgm:t>
    </dgm:pt>
    <dgm:pt modelId="{0056BA81-0954-426F-9681-637195C8F1FC}" type="pres">
      <dgm:prSet presAssocID="{93336A35-E9BC-4F83-ABE0-231CF3A30CAB}" presName="root" presStyleCnt="0">
        <dgm:presLayoutVars>
          <dgm:dir/>
          <dgm:resizeHandles val="exact"/>
        </dgm:presLayoutVars>
      </dgm:prSet>
      <dgm:spPr/>
    </dgm:pt>
    <dgm:pt modelId="{A28A819C-7B30-4BDD-B4AB-C4BC921611FC}" type="pres">
      <dgm:prSet presAssocID="{93336A35-E9BC-4F83-ABE0-231CF3A30CAB}" presName="container" presStyleCnt="0">
        <dgm:presLayoutVars>
          <dgm:dir/>
          <dgm:resizeHandles val="exact"/>
        </dgm:presLayoutVars>
      </dgm:prSet>
      <dgm:spPr/>
    </dgm:pt>
    <dgm:pt modelId="{F518678F-669F-4446-A9DA-5B8AB830C90A}" type="pres">
      <dgm:prSet presAssocID="{F29603CC-3102-47BE-9BA0-F03B4AEE3A7F}" presName="compNode" presStyleCnt="0"/>
      <dgm:spPr/>
    </dgm:pt>
    <dgm:pt modelId="{391B7FE7-765B-4659-8222-40050090DBAA}" type="pres">
      <dgm:prSet presAssocID="{F29603CC-3102-47BE-9BA0-F03B4AEE3A7F}" presName="iconBgRect" presStyleLbl="bgShp" presStyleIdx="0" presStyleCnt="4"/>
      <dgm:spPr/>
    </dgm:pt>
    <dgm:pt modelId="{B5001E68-E136-4E70-85DA-A996EFCE2520}" type="pres">
      <dgm:prSet presAssocID="{F29603CC-3102-47BE-9BA0-F03B4AEE3A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A4CDAFFF-CBEB-45E5-85A1-48146E08F537}" type="pres">
      <dgm:prSet presAssocID="{F29603CC-3102-47BE-9BA0-F03B4AEE3A7F}" presName="spaceRect" presStyleCnt="0"/>
      <dgm:spPr/>
    </dgm:pt>
    <dgm:pt modelId="{F52175BC-571C-48FC-8C7D-052949330DD9}" type="pres">
      <dgm:prSet presAssocID="{F29603CC-3102-47BE-9BA0-F03B4AEE3A7F}" presName="textRect" presStyleLbl="revTx" presStyleIdx="0" presStyleCnt="4">
        <dgm:presLayoutVars>
          <dgm:chMax val="1"/>
          <dgm:chPref val="1"/>
        </dgm:presLayoutVars>
      </dgm:prSet>
      <dgm:spPr/>
    </dgm:pt>
    <dgm:pt modelId="{03BE6165-F783-4EA9-AF7B-8E8C954390BC}" type="pres">
      <dgm:prSet presAssocID="{9C682266-5B14-4FC1-A23B-313095C503A2}" presName="sibTrans" presStyleLbl="sibTrans2D1" presStyleIdx="0" presStyleCnt="0"/>
      <dgm:spPr/>
    </dgm:pt>
    <dgm:pt modelId="{FAB2D74E-132C-4F8E-B96B-21775BFDD17A}" type="pres">
      <dgm:prSet presAssocID="{6933351E-D26B-428B-83FB-AF94BCFA3A98}" presName="compNode" presStyleCnt="0"/>
      <dgm:spPr/>
    </dgm:pt>
    <dgm:pt modelId="{4411F0EB-7142-4139-B1A9-FE19FA894CF1}" type="pres">
      <dgm:prSet presAssocID="{6933351E-D26B-428B-83FB-AF94BCFA3A98}" presName="iconBgRect" presStyleLbl="bgShp" presStyleIdx="1" presStyleCnt="4"/>
      <dgm:spPr/>
    </dgm:pt>
    <dgm:pt modelId="{56A69FAB-4E0E-40C4-932B-37CC3BC08177}" type="pres">
      <dgm:prSet presAssocID="{6933351E-D26B-428B-83FB-AF94BCFA3A9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 Voltage"/>
        </a:ext>
      </dgm:extLst>
    </dgm:pt>
    <dgm:pt modelId="{757E41E9-3F70-4FD6-92F8-1FD96C71D3B8}" type="pres">
      <dgm:prSet presAssocID="{6933351E-D26B-428B-83FB-AF94BCFA3A98}" presName="spaceRect" presStyleCnt="0"/>
      <dgm:spPr/>
    </dgm:pt>
    <dgm:pt modelId="{2C6411D9-93A0-4444-A37F-800E891A194D}" type="pres">
      <dgm:prSet presAssocID="{6933351E-D26B-428B-83FB-AF94BCFA3A98}" presName="textRect" presStyleLbl="revTx" presStyleIdx="1" presStyleCnt="4" custLinFactNeighborX="-5371" custLinFactNeighborY="-7385">
        <dgm:presLayoutVars>
          <dgm:chMax val="1"/>
          <dgm:chPref val="1"/>
        </dgm:presLayoutVars>
      </dgm:prSet>
      <dgm:spPr/>
    </dgm:pt>
    <dgm:pt modelId="{626B1BE6-0450-423D-9B88-2D0C1E00516C}" type="pres">
      <dgm:prSet presAssocID="{62055497-BDBA-4F9A-B690-D90B15C03972}" presName="sibTrans" presStyleLbl="sibTrans2D1" presStyleIdx="0" presStyleCnt="0"/>
      <dgm:spPr/>
    </dgm:pt>
    <dgm:pt modelId="{3CCC07DF-B1AB-4745-9329-8EB85D0E2E29}" type="pres">
      <dgm:prSet presAssocID="{22DB3940-B926-4F09-A151-D32A4B35B1D8}" presName="compNode" presStyleCnt="0"/>
      <dgm:spPr/>
    </dgm:pt>
    <dgm:pt modelId="{5339B5D5-7EB2-4BDB-8E2D-0339E118D84B}" type="pres">
      <dgm:prSet presAssocID="{22DB3940-B926-4F09-A151-D32A4B35B1D8}" presName="iconBgRect" presStyleLbl="bgShp" presStyleIdx="2" presStyleCnt="4"/>
      <dgm:spPr/>
    </dgm:pt>
    <dgm:pt modelId="{D3FF07CF-F445-4CDC-9533-35E1BAD66979}" type="pres">
      <dgm:prSet presAssocID="{22DB3940-B926-4F09-A151-D32A4B35B1D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AF657B14-663E-4C92-BA9D-79DB4375E06F}" type="pres">
      <dgm:prSet presAssocID="{22DB3940-B926-4F09-A151-D32A4B35B1D8}" presName="spaceRect" presStyleCnt="0"/>
      <dgm:spPr/>
    </dgm:pt>
    <dgm:pt modelId="{3A262FBC-F2B5-4572-A47A-D8952467DC08}" type="pres">
      <dgm:prSet presAssocID="{22DB3940-B926-4F09-A151-D32A4B35B1D8}" presName="textRect" presStyleLbl="revTx" presStyleIdx="2" presStyleCnt="4">
        <dgm:presLayoutVars>
          <dgm:chMax val="1"/>
          <dgm:chPref val="1"/>
        </dgm:presLayoutVars>
      </dgm:prSet>
      <dgm:spPr/>
    </dgm:pt>
    <dgm:pt modelId="{E788A704-0E14-44BB-8562-905AE9FD6997}" type="pres">
      <dgm:prSet presAssocID="{3C5E2949-B0CA-4353-AD93-FF86122E202E}" presName="sibTrans" presStyleLbl="sibTrans2D1" presStyleIdx="0" presStyleCnt="0"/>
      <dgm:spPr/>
    </dgm:pt>
    <dgm:pt modelId="{D1255C31-707C-4AD3-A874-96E8842E188F}" type="pres">
      <dgm:prSet presAssocID="{0823A7FF-78F4-4ED3-973D-0AFD32469404}" presName="compNode" presStyleCnt="0"/>
      <dgm:spPr/>
    </dgm:pt>
    <dgm:pt modelId="{B4474EE0-B479-4DDB-978F-003DC9E2CED2}" type="pres">
      <dgm:prSet presAssocID="{0823A7FF-78F4-4ED3-973D-0AFD32469404}" presName="iconBgRect" presStyleLbl="bgShp" presStyleIdx="3" presStyleCnt="4"/>
      <dgm:spPr/>
    </dgm:pt>
    <dgm:pt modelId="{0933F360-8171-416F-BC7D-B9A8E140EEE5}" type="pres">
      <dgm:prSet presAssocID="{0823A7FF-78F4-4ED3-973D-0AFD324694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mmable"/>
        </a:ext>
      </dgm:extLst>
    </dgm:pt>
    <dgm:pt modelId="{189E67E8-0E9C-447E-905A-EF52BD46BE39}" type="pres">
      <dgm:prSet presAssocID="{0823A7FF-78F4-4ED3-973D-0AFD32469404}" presName="spaceRect" presStyleCnt="0"/>
      <dgm:spPr/>
    </dgm:pt>
    <dgm:pt modelId="{72155CB4-CE3E-4516-9331-AF2D040EC276}" type="pres">
      <dgm:prSet presAssocID="{0823A7FF-78F4-4ED3-973D-0AFD32469404}" presName="textRect" presStyleLbl="revTx" presStyleIdx="3" presStyleCnt="4" custScaleX="94093" custScaleY="138989">
        <dgm:presLayoutVars>
          <dgm:chMax val="1"/>
          <dgm:chPref val="1"/>
        </dgm:presLayoutVars>
      </dgm:prSet>
      <dgm:spPr/>
    </dgm:pt>
  </dgm:ptLst>
  <dgm:cxnLst>
    <dgm:cxn modelId="{434EB82B-48C3-459B-BD41-38F329E35EF1}" type="presOf" srcId="{22DB3940-B926-4F09-A151-D32A4B35B1D8}" destId="{3A262FBC-F2B5-4572-A47A-D8952467DC08}" srcOrd="0" destOrd="0" presId="urn:microsoft.com/office/officeart/2018/2/layout/IconCircleList"/>
    <dgm:cxn modelId="{D7A27A3B-1861-44CB-AB5E-1B8BBCA98743}" type="presOf" srcId="{9C682266-5B14-4FC1-A23B-313095C503A2}" destId="{03BE6165-F783-4EA9-AF7B-8E8C954390BC}" srcOrd="0" destOrd="0" presId="urn:microsoft.com/office/officeart/2018/2/layout/IconCircleList"/>
    <dgm:cxn modelId="{CE6A0473-1DCD-4EA7-B2E1-3C6708B7CAC1}" srcId="{93336A35-E9BC-4F83-ABE0-231CF3A30CAB}" destId="{22DB3940-B926-4F09-A151-D32A4B35B1D8}" srcOrd="2" destOrd="0" parTransId="{D777DC3C-03EA-4E95-834E-5EEDDBCF135E}" sibTransId="{3C5E2949-B0CA-4353-AD93-FF86122E202E}"/>
    <dgm:cxn modelId="{AB54AE57-40A6-459C-BB56-121DCEFE9904}" srcId="{93336A35-E9BC-4F83-ABE0-231CF3A30CAB}" destId="{F29603CC-3102-47BE-9BA0-F03B4AEE3A7F}" srcOrd="0" destOrd="0" parTransId="{A561848A-94F5-4C30-8D2A-BF9D1D635A2C}" sibTransId="{9C682266-5B14-4FC1-A23B-313095C503A2}"/>
    <dgm:cxn modelId="{27B53894-4FE0-4EC7-82F3-8D1D78B9F5E6}" type="presOf" srcId="{6933351E-D26B-428B-83FB-AF94BCFA3A98}" destId="{2C6411D9-93A0-4444-A37F-800E891A194D}" srcOrd="0" destOrd="0" presId="urn:microsoft.com/office/officeart/2018/2/layout/IconCircleList"/>
    <dgm:cxn modelId="{E58114A3-3CB6-457B-AC81-7E5D9AE62154}" srcId="{93336A35-E9BC-4F83-ABE0-231CF3A30CAB}" destId="{0823A7FF-78F4-4ED3-973D-0AFD32469404}" srcOrd="3" destOrd="0" parTransId="{04C0CC2F-11F6-4C9C-B6B7-DB1058A8BC2E}" sibTransId="{4FF6ADF1-63E6-4E66-9640-920A56FA3878}"/>
    <dgm:cxn modelId="{353C51AF-3FC4-48FF-A169-C879A8937D74}" type="presOf" srcId="{0823A7FF-78F4-4ED3-973D-0AFD32469404}" destId="{72155CB4-CE3E-4516-9331-AF2D040EC276}" srcOrd="0" destOrd="0" presId="urn:microsoft.com/office/officeart/2018/2/layout/IconCircleList"/>
    <dgm:cxn modelId="{147DF6AF-7C78-4B40-8810-ECDBE90FC7B1}" srcId="{93336A35-E9BC-4F83-ABE0-231CF3A30CAB}" destId="{6933351E-D26B-428B-83FB-AF94BCFA3A98}" srcOrd="1" destOrd="0" parTransId="{264389DD-6A90-458B-8E9D-6069D319E2F7}" sibTransId="{62055497-BDBA-4F9A-B690-D90B15C03972}"/>
    <dgm:cxn modelId="{8B516AB2-58A9-4FD2-B4C0-BC26271D903F}" type="presOf" srcId="{93336A35-E9BC-4F83-ABE0-231CF3A30CAB}" destId="{0056BA81-0954-426F-9681-637195C8F1FC}" srcOrd="0" destOrd="0" presId="urn:microsoft.com/office/officeart/2018/2/layout/IconCircleList"/>
    <dgm:cxn modelId="{71F2A8BB-F4F2-4772-8A50-10E2A4150AB5}" type="presOf" srcId="{3C5E2949-B0CA-4353-AD93-FF86122E202E}" destId="{E788A704-0E14-44BB-8562-905AE9FD6997}" srcOrd="0" destOrd="0" presId="urn:microsoft.com/office/officeart/2018/2/layout/IconCircleList"/>
    <dgm:cxn modelId="{535939D9-BF22-47FF-81D1-05A87536CB5E}" type="presOf" srcId="{F29603CC-3102-47BE-9BA0-F03B4AEE3A7F}" destId="{F52175BC-571C-48FC-8C7D-052949330DD9}" srcOrd="0" destOrd="0" presId="urn:microsoft.com/office/officeart/2018/2/layout/IconCircleList"/>
    <dgm:cxn modelId="{6EFB99D9-F3BD-4D12-BE54-42F1DC68D99A}" type="presOf" srcId="{62055497-BDBA-4F9A-B690-D90B15C03972}" destId="{626B1BE6-0450-423D-9B88-2D0C1E00516C}" srcOrd="0" destOrd="0" presId="urn:microsoft.com/office/officeart/2018/2/layout/IconCircleList"/>
    <dgm:cxn modelId="{D82DCFAA-668B-440C-B0D5-8EB7FBB030F2}" type="presParOf" srcId="{0056BA81-0954-426F-9681-637195C8F1FC}" destId="{A28A819C-7B30-4BDD-B4AB-C4BC921611FC}" srcOrd="0" destOrd="0" presId="urn:microsoft.com/office/officeart/2018/2/layout/IconCircleList"/>
    <dgm:cxn modelId="{EE6B2030-311B-457D-BF74-D9129693F841}" type="presParOf" srcId="{A28A819C-7B30-4BDD-B4AB-C4BC921611FC}" destId="{F518678F-669F-4446-A9DA-5B8AB830C90A}" srcOrd="0" destOrd="0" presId="urn:microsoft.com/office/officeart/2018/2/layout/IconCircleList"/>
    <dgm:cxn modelId="{B37E4911-54CF-4263-8298-9B370EB19EC9}" type="presParOf" srcId="{F518678F-669F-4446-A9DA-5B8AB830C90A}" destId="{391B7FE7-765B-4659-8222-40050090DBAA}" srcOrd="0" destOrd="0" presId="urn:microsoft.com/office/officeart/2018/2/layout/IconCircleList"/>
    <dgm:cxn modelId="{4B081653-0BC4-422F-9650-4E9858A6A8B5}" type="presParOf" srcId="{F518678F-669F-4446-A9DA-5B8AB830C90A}" destId="{B5001E68-E136-4E70-85DA-A996EFCE2520}" srcOrd="1" destOrd="0" presId="urn:microsoft.com/office/officeart/2018/2/layout/IconCircleList"/>
    <dgm:cxn modelId="{4A5D0B0A-0993-4646-B63C-288576C1BA62}" type="presParOf" srcId="{F518678F-669F-4446-A9DA-5B8AB830C90A}" destId="{A4CDAFFF-CBEB-45E5-85A1-48146E08F537}" srcOrd="2" destOrd="0" presId="urn:microsoft.com/office/officeart/2018/2/layout/IconCircleList"/>
    <dgm:cxn modelId="{9068EB94-4BCF-4899-8BF2-990F8C58F113}" type="presParOf" srcId="{F518678F-669F-4446-A9DA-5B8AB830C90A}" destId="{F52175BC-571C-48FC-8C7D-052949330DD9}" srcOrd="3" destOrd="0" presId="urn:microsoft.com/office/officeart/2018/2/layout/IconCircleList"/>
    <dgm:cxn modelId="{4E8713F8-C31E-4BBF-AA6B-E25423884FCB}" type="presParOf" srcId="{A28A819C-7B30-4BDD-B4AB-C4BC921611FC}" destId="{03BE6165-F783-4EA9-AF7B-8E8C954390BC}" srcOrd="1" destOrd="0" presId="urn:microsoft.com/office/officeart/2018/2/layout/IconCircleList"/>
    <dgm:cxn modelId="{42B6EC1B-47D3-4240-8330-7868654A4C96}" type="presParOf" srcId="{A28A819C-7B30-4BDD-B4AB-C4BC921611FC}" destId="{FAB2D74E-132C-4F8E-B96B-21775BFDD17A}" srcOrd="2" destOrd="0" presId="urn:microsoft.com/office/officeart/2018/2/layout/IconCircleList"/>
    <dgm:cxn modelId="{1CE56DE5-D0D7-4CE7-AE82-5CFB61630F1B}" type="presParOf" srcId="{FAB2D74E-132C-4F8E-B96B-21775BFDD17A}" destId="{4411F0EB-7142-4139-B1A9-FE19FA894CF1}" srcOrd="0" destOrd="0" presId="urn:microsoft.com/office/officeart/2018/2/layout/IconCircleList"/>
    <dgm:cxn modelId="{5FDB9E83-829B-4268-96BB-92775DEE8293}" type="presParOf" srcId="{FAB2D74E-132C-4F8E-B96B-21775BFDD17A}" destId="{56A69FAB-4E0E-40C4-932B-37CC3BC08177}" srcOrd="1" destOrd="0" presId="urn:microsoft.com/office/officeart/2018/2/layout/IconCircleList"/>
    <dgm:cxn modelId="{1DD0EDEB-6848-4CDE-9D08-761B51E3CFB3}" type="presParOf" srcId="{FAB2D74E-132C-4F8E-B96B-21775BFDD17A}" destId="{757E41E9-3F70-4FD6-92F8-1FD96C71D3B8}" srcOrd="2" destOrd="0" presId="urn:microsoft.com/office/officeart/2018/2/layout/IconCircleList"/>
    <dgm:cxn modelId="{13EFA0E9-47DF-4C38-8829-EC5AD1BB01B1}" type="presParOf" srcId="{FAB2D74E-132C-4F8E-B96B-21775BFDD17A}" destId="{2C6411D9-93A0-4444-A37F-800E891A194D}" srcOrd="3" destOrd="0" presId="urn:microsoft.com/office/officeart/2018/2/layout/IconCircleList"/>
    <dgm:cxn modelId="{0E014833-ABB9-412E-8ECC-424B3DEAEE56}" type="presParOf" srcId="{A28A819C-7B30-4BDD-B4AB-C4BC921611FC}" destId="{626B1BE6-0450-423D-9B88-2D0C1E00516C}" srcOrd="3" destOrd="0" presId="urn:microsoft.com/office/officeart/2018/2/layout/IconCircleList"/>
    <dgm:cxn modelId="{BC68122E-4611-4DC7-A196-8296F68E948F}" type="presParOf" srcId="{A28A819C-7B30-4BDD-B4AB-C4BC921611FC}" destId="{3CCC07DF-B1AB-4745-9329-8EB85D0E2E29}" srcOrd="4" destOrd="0" presId="urn:microsoft.com/office/officeart/2018/2/layout/IconCircleList"/>
    <dgm:cxn modelId="{E62BEFFC-E969-4420-9E14-FBB469F6D2C6}" type="presParOf" srcId="{3CCC07DF-B1AB-4745-9329-8EB85D0E2E29}" destId="{5339B5D5-7EB2-4BDB-8E2D-0339E118D84B}" srcOrd="0" destOrd="0" presId="urn:microsoft.com/office/officeart/2018/2/layout/IconCircleList"/>
    <dgm:cxn modelId="{CC0FB9BD-0B7C-4C2C-B94A-09533BC96B18}" type="presParOf" srcId="{3CCC07DF-B1AB-4745-9329-8EB85D0E2E29}" destId="{D3FF07CF-F445-4CDC-9533-35E1BAD66979}" srcOrd="1" destOrd="0" presId="urn:microsoft.com/office/officeart/2018/2/layout/IconCircleList"/>
    <dgm:cxn modelId="{19B83431-AE47-4B5F-A39B-7D4908F5C618}" type="presParOf" srcId="{3CCC07DF-B1AB-4745-9329-8EB85D0E2E29}" destId="{AF657B14-663E-4C92-BA9D-79DB4375E06F}" srcOrd="2" destOrd="0" presId="urn:microsoft.com/office/officeart/2018/2/layout/IconCircleList"/>
    <dgm:cxn modelId="{0764AF8A-61FC-486A-87C5-5E69AE816CA6}" type="presParOf" srcId="{3CCC07DF-B1AB-4745-9329-8EB85D0E2E29}" destId="{3A262FBC-F2B5-4572-A47A-D8952467DC08}" srcOrd="3" destOrd="0" presId="urn:microsoft.com/office/officeart/2018/2/layout/IconCircleList"/>
    <dgm:cxn modelId="{DBEAF48B-3695-4A2D-BC16-42623CC79D1F}" type="presParOf" srcId="{A28A819C-7B30-4BDD-B4AB-C4BC921611FC}" destId="{E788A704-0E14-44BB-8562-905AE9FD6997}" srcOrd="5" destOrd="0" presId="urn:microsoft.com/office/officeart/2018/2/layout/IconCircleList"/>
    <dgm:cxn modelId="{A481567D-992E-43C7-9040-6688DC96702C}" type="presParOf" srcId="{A28A819C-7B30-4BDD-B4AB-C4BC921611FC}" destId="{D1255C31-707C-4AD3-A874-96E8842E188F}" srcOrd="6" destOrd="0" presId="urn:microsoft.com/office/officeart/2018/2/layout/IconCircleList"/>
    <dgm:cxn modelId="{BA708FDB-73D6-4825-8BF8-337D53588155}" type="presParOf" srcId="{D1255C31-707C-4AD3-A874-96E8842E188F}" destId="{B4474EE0-B479-4DDB-978F-003DC9E2CED2}" srcOrd="0" destOrd="0" presId="urn:microsoft.com/office/officeart/2018/2/layout/IconCircleList"/>
    <dgm:cxn modelId="{4D39D23D-A892-4968-8910-8CEAF1FB6922}" type="presParOf" srcId="{D1255C31-707C-4AD3-A874-96E8842E188F}" destId="{0933F360-8171-416F-BC7D-B9A8E140EEE5}" srcOrd="1" destOrd="0" presId="urn:microsoft.com/office/officeart/2018/2/layout/IconCircleList"/>
    <dgm:cxn modelId="{4AE826BF-01F5-478B-8FD6-7FA5D551970D}" type="presParOf" srcId="{D1255C31-707C-4AD3-A874-96E8842E188F}" destId="{189E67E8-0E9C-447E-905A-EF52BD46BE39}" srcOrd="2" destOrd="0" presId="urn:microsoft.com/office/officeart/2018/2/layout/IconCircleList"/>
    <dgm:cxn modelId="{63F2689C-E493-4C93-939C-C7B6BCA55766}" type="presParOf" srcId="{D1255C31-707C-4AD3-A874-96E8842E188F}" destId="{72155CB4-CE3E-4516-9331-AF2D040EC27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C6FC9-B954-441C-B129-F780F9449E79}">
      <dsp:nvSpPr>
        <dsp:cNvPr id="0" name=""/>
        <dsp:cNvSpPr/>
      </dsp:nvSpPr>
      <dsp:spPr>
        <a:xfrm>
          <a:off x="0" y="3158372"/>
          <a:ext cx="8947150" cy="1036648"/>
        </a:xfrm>
        <a:prstGeom prst="rect">
          <a:avLst/>
        </a:prstGeom>
        <a:solidFill>
          <a:schemeClr val="accent5">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Font typeface="+mj-lt"/>
            <a:buNone/>
          </a:pPr>
          <a:r>
            <a:rPr lang="en-US" sz="3000" b="1" kern="1200" dirty="0"/>
            <a:t>Minimizing Unnecessary or Ineffective Actions</a:t>
          </a:r>
          <a:endParaRPr lang="en-US" sz="3000" b="1" kern="1200" dirty="0">
            <a:latin typeface="Arial" panose="020B0604020202020204" pitchFamily="34" charset="0"/>
            <a:cs typeface="Arial" panose="020B0604020202020204" pitchFamily="34" charset="0"/>
          </a:endParaRPr>
        </a:p>
      </dsp:txBody>
      <dsp:txXfrm>
        <a:off x="0" y="3158372"/>
        <a:ext cx="8947150" cy="1036648"/>
      </dsp:txXfrm>
    </dsp:sp>
    <dsp:sp modelId="{786803FD-712C-4E63-8277-3E26C1BB1F40}">
      <dsp:nvSpPr>
        <dsp:cNvPr id="0" name=""/>
        <dsp:cNvSpPr/>
      </dsp:nvSpPr>
      <dsp:spPr>
        <a:xfrm rot="10800000">
          <a:off x="0" y="1579556"/>
          <a:ext cx="8947150" cy="1594364"/>
        </a:xfrm>
        <a:prstGeom prst="upArrowCallout">
          <a:avLst/>
        </a:prstGeom>
        <a:solidFill>
          <a:schemeClr val="accent5">
            <a:hueOff val="3118619"/>
            <a:satOff val="-2006"/>
            <a:lumOff val="1372"/>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Font typeface="+mj-lt"/>
            <a:buNone/>
          </a:pPr>
          <a:r>
            <a:rPr lang="en-US" sz="3000" b="1" kern="1200" dirty="0">
              <a:latin typeface="Arial" panose="020B0604020202020204" pitchFamily="34" charset="0"/>
              <a:cs typeface="Arial" panose="020B0604020202020204" pitchFamily="34" charset="0"/>
            </a:rPr>
            <a:t>Resiliency of The Electric Grid</a:t>
          </a:r>
        </a:p>
      </dsp:txBody>
      <dsp:txXfrm rot="10800000">
        <a:off x="0" y="1579556"/>
        <a:ext cx="8947150" cy="1035970"/>
      </dsp:txXfrm>
    </dsp:sp>
    <dsp:sp modelId="{E1EE0DF1-335F-492A-A5CA-9BE359B8B2F1}">
      <dsp:nvSpPr>
        <dsp:cNvPr id="0" name=""/>
        <dsp:cNvSpPr/>
      </dsp:nvSpPr>
      <dsp:spPr>
        <a:xfrm rot="10800000">
          <a:off x="0" y="741"/>
          <a:ext cx="8947150" cy="1594364"/>
        </a:xfrm>
        <a:prstGeom prst="upArrowCallout">
          <a:avLst/>
        </a:prstGeom>
        <a:solidFill>
          <a:schemeClr val="accent5">
            <a:hueOff val="6237238"/>
            <a:satOff val="-4013"/>
            <a:lumOff val="2744"/>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Font typeface="+mj-lt"/>
            <a:buNone/>
          </a:pPr>
          <a:r>
            <a:rPr lang="en-US" sz="3000" b="1" kern="1200" dirty="0"/>
            <a:t>Minimizing Sources of Ignition</a:t>
          </a:r>
          <a:endParaRPr lang="en-US" sz="3000" b="1" kern="1200" dirty="0">
            <a:latin typeface="Arial" panose="020B0604020202020204" pitchFamily="34" charset="0"/>
            <a:cs typeface="Arial" panose="020B0604020202020204" pitchFamily="34" charset="0"/>
          </a:endParaRPr>
        </a:p>
      </dsp:txBody>
      <dsp:txXfrm rot="10800000">
        <a:off x="0" y="741"/>
        <a:ext cx="8947150" cy="1035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182D9-14FB-40F8-B4A6-F9C65B8BA344}">
      <dsp:nvSpPr>
        <dsp:cNvPr id="0" name=""/>
        <dsp:cNvSpPr/>
      </dsp:nvSpPr>
      <dsp:spPr>
        <a:xfrm>
          <a:off x="0" y="316806"/>
          <a:ext cx="5614987" cy="22050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785" tIns="416560" rIns="43578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Extended drought</a:t>
          </a:r>
        </a:p>
        <a:p>
          <a:pPr marL="228600" lvl="1" indent="-228600" algn="l" defTabSz="889000">
            <a:lnSpc>
              <a:spcPct val="90000"/>
            </a:lnSpc>
            <a:spcBef>
              <a:spcPct val="0"/>
            </a:spcBef>
            <a:spcAft>
              <a:spcPct val="15000"/>
            </a:spcAft>
            <a:buChar char="•"/>
          </a:pPr>
          <a:r>
            <a:rPr lang="en-US" sz="2000" kern="1200"/>
            <a:t>High winds </a:t>
          </a:r>
        </a:p>
        <a:p>
          <a:pPr marL="228600" lvl="1" indent="-228600" algn="l" defTabSz="889000">
            <a:lnSpc>
              <a:spcPct val="90000"/>
            </a:lnSpc>
            <a:spcBef>
              <a:spcPct val="0"/>
            </a:spcBef>
            <a:spcAft>
              <a:spcPct val="15000"/>
            </a:spcAft>
            <a:buChar char="•"/>
          </a:pPr>
          <a:r>
            <a:rPr lang="en-US" sz="2000" kern="1200"/>
            <a:t>Lightning</a:t>
          </a:r>
        </a:p>
        <a:p>
          <a:pPr marL="228600" lvl="1" indent="-228600" algn="l" defTabSz="889000">
            <a:lnSpc>
              <a:spcPct val="90000"/>
            </a:lnSpc>
            <a:spcBef>
              <a:spcPct val="0"/>
            </a:spcBef>
            <a:spcAft>
              <a:spcPct val="15000"/>
            </a:spcAft>
            <a:buChar char="•"/>
          </a:pPr>
          <a:r>
            <a:rPr lang="en-US" sz="2000" kern="1200"/>
            <a:t>Low humidity</a:t>
          </a:r>
        </a:p>
        <a:p>
          <a:pPr marL="228600" lvl="1" indent="-228600" algn="l" defTabSz="889000">
            <a:lnSpc>
              <a:spcPct val="90000"/>
            </a:lnSpc>
            <a:spcBef>
              <a:spcPct val="0"/>
            </a:spcBef>
            <a:spcAft>
              <a:spcPct val="15000"/>
            </a:spcAft>
            <a:buChar char="•"/>
          </a:pPr>
          <a:r>
            <a:rPr lang="en-US" sz="2000" kern="1200"/>
            <a:t>Lack of early fall rains</a:t>
          </a:r>
        </a:p>
      </dsp:txBody>
      <dsp:txXfrm>
        <a:off x="0" y="316806"/>
        <a:ext cx="5614987" cy="2205000"/>
      </dsp:txXfrm>
    </dsp:sp>
    <dsp:sp modelId="{B80F9EE8-0D22-4BB8-A642-4BE46C03AB8B}">
      <dsp:nvSpPr>
        <dsp:cNvPr id="0" name=""/>
        <dsp:cNvSpPr/>
      </dsp:nvSpPr>
      <dsp:spPr>
        <a:xfrm>
          <a:off x="280749" y="21606"/>
          <a:ext cx="3930490" cy="5904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63" tIns="0" rIns="148563" bIns="0" numCol="1" spcCol="1270" anchor="ctr" anchorCtr="0">
          <a:noAutofit/>
        </a:bodyPr>
        <a:lstStyle/>
        <a:p>
          <a:pPr marL="0" lvl="0" indent="0" algn="l" defTabSz="889000">
            <a:lnSpc>
              <a:spcPct val="90000"/>
            </a:lnSpc>
            <a:spcBef>
              <a:spcPct val="0"/>
            </a:spcBef>
            <a:spcAft>
              <a:spcPct val="35000"/>
            </a:spcAft>
            <a:buNone/>
          </a:pPr>
          <a:r>
            <a:rPr lang="en-US" sz="2000" kern="1200"/>
            <a:t>Weather</a:t>
          </a:r>
        </a:p>
      </dsp:txBody>
      <dsp:txXfrm>
        <a:off x="309570" y="50427"/>
        <a:ext cx="3872848" cy="532758"/>
      </dsp:txXfrm>
    </dsp:sp>
    <dsp:sp modelId="{FA89C9DA-15E1-41CF-8779-389370266924}">
      <dsp:nvSpPr>
        <dsp:cNvPr id="0" name=""/>
        <dsp:cNvSpPr/>
      </dsp:nvSpPr>
      <dsp:spPr>
        <a:xfrm>
          <a:off x="0" y="2925006"/>
          <a:ext cx="5614987" cy="1827000"/>
        </a:xfrm>
        <a:prstGeom prst="rect">
          <a:avLst/>
        </a:prstGeom>
        <a:solidFill>
          <a:schemeClr val="lt1">
            <a:alpha val="90000"/>
            <a:hueOff val="0"/>
            <a:satOff val="0"/>
            <a:lumOff val="0"/>
            <a:alphaOff val="0"/>
          </a:schemeClr>
        </a:solidFill>
        <a:ln w="19050" cap="rnd" cmpd="sng" algn="ctr">
          <a:solidFill>
            <a:schemeClr val="accent5">
              <a:hueOff val="6237238"/>
              <a:satOff val="-4013"/>
              <a:lumOff val="27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785" tIns="416560" rIns="43578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Vegetation type</a:t>
          </a:r>
        </a:p>
        <a:p>
          <a:pPr marL="228600" lvl="1" indent="-228600" algn="l" defTabSz="889000">
            <a:lnSpc>
              <a:spcPct val="90000"/>
            </a:lnSpc>
            <a:spcBef>
              <a:spcPct val="0"/>
            </a:spcBef>
            <a:spcAft>
              <a:spcPct val="15000"/>
            </a:spcAft>
            <a:buChar char="•"/>
          </a:pPr>
          <a:r>
            <a:rPr lang="en-US" sz="2000" kern="1200"/>
            <a:t>Fuel moisture</a:t>
          </a:r>
        </a:p>
        <a:p>
          <a:pPr marL="228600" lvl="1" indent="-228600" algn="l" defTabSz="889000">
            <a:lnSpc>
              <a:spcPct val="90000"/>
            </a:lnSpc>
            <a:spcBef>
              <a:spcPct val="0"/>
            </a:spcBef>
            <a:spcAft>
              <a:spcPct val="15000"/>
            </a:spcAft>
            <a:buChar char="•"/>
          </a:pPr>
          <a:r>
            <a:rPr lang="en-US" sz="2000" kern="1200"/>
            <a:t>Tree mortality</a:t>
          </a:r>
        </a:p>
        <a:p>
          <a:pPr marL="228600" lvl="1" indent="-228600" algn="l" defTabSz="889000">
            <a:lnSpc>
              <a:spcPct val="90000"/>
            </a:lnSpc>
            <a:spcBef>
              <a:spcPct val="0"/>
            </a:spcBef>
            <a:spcAft>
              <a:spcPct val="15000"/>
            </a:spcAft>
            <a:buChar char="•"/>
          </a:pPr>
          <a:r>
            <a:rPr lang="en-US" sz="2000" kern="1200"/>
            <a:t>Steep terrain</a:t>
          </a:r>
        </a:p>
      </dsp:txBody>
      <dsp:txXfrm>
        <a:off x="0" y="2925006"/>
        <a:ext cx="5614987" cy="1827000"/>
      </dsp:txXfrm>
    </dsp:sp>
    <dsp:sp modelId="{C87F1510-8107-444A-852A-AF0F41D5DC2C}">
      <dsp:nvSpPr>
        <dsp:cNvPr id="0" name=""/>
        <dsp:cNvSpPr/>
      </dsp:nvSpPr>
      <dsp:spPr>
        <a:xfrm>
          <a:off x="280749" y="2629806"/>
          <a:ext cx="3930490" cy="590400"/>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63" tIns="0" rIns="148563" bIns="0" numCol="1" spcCol="1270" anchor="ctr" anchorCtr="0">
          <a:noAutofit/>
        </a:bodyPr>
        <a:lstStyle/>
        <a:p>
          <a:pPr marL="0" lvl="0" indent="0" algn="l" defTabSz="889000">
            <a:lnSpc>
              <a:spcPct val="90000"/>
            </a:lnSpc>
            <a:spcBef>
              <a:spcPct val="0"/>
            </a:spcBef>
            <a:spcAft>
              <a:spcPct val="35000"/>
            </a:spcAft>
            <a:buNone/>
          </a:pPr>
          <a:r>
            <a:rPr lang="en-US" sz="2000" kern="1200"/>
            <a:t>Vegetation</a:t>
          </a:r>
        </a:p>
      </dsp:txBody>
      <dsp:txXfrm>
        <a:off x="309570" y="2658627"/>
        <a:ext cx="387284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F78B9-B931-4B65-A76C-6ED5F697523C}">
      <dsp:nvSpPr>
        <dsp:cNvPr id="0" name=""/>
        <dsp:cNvSpPr/>
      </dsp:nvSpPr>
      <dsp:spPr>
        <a:xfrm>
          <a:off x="0" y="49101"/>
          <a:ext cx="6232160" cy="455715"/>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u="sng" kern="1200" dirty="0"/>
            <a:t>Contact from object</a:t>
          </a:r>
        </a:p>
      </dsp:txBody>
      <dsp:txXfrm>
        <a:off x="22246" y="71347"/>
        <a:ext cx="6187668" cy="411223"/>
      </dsp:txXfrm>
    </dsp:sp>
    <dsp:sp modelId="{A3263E49-C567-424C-B83B-D2032F5C6B52}">
      <dsp:nvSpPr>
        <dsp:cNvPr id="0" name=""/>
        <dsp:cNvSpPr/>
      </dsp:nvSpPr>
      <dsp:spPr>
        <a:xfrm>
          <a:off x="0" y="504816"/>
          <a:ext cx="6232160" cy="2320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kern="1200" dirty="0"/>
            <a:t>Mylar balloons</a:t>
          </a:r>
        </a:p>
        <a:p>
          <a:pPr marL="114300" lvl="1" indent="-114300" algn="l" defTabSz="666750">
            <a:lnSpc>
              <a:spcPct val="90000"/>
            </a:lnSpc>
            <a:spcBef>
              <a:spcPct val="0"/>
            </a:spcBef>
            <a:spcAft>
              <a:spcPct val="20000"/>
            </a:spcAft>
            <a:buChar char="•"/>
          </a:pPr>
          <a:r>
            <a:rPr lang="en-US" sz="1500" b="1" kern="1200" dirty="0"/>
            <a:t>Trampolines</a:t>
          </a:r>
        </a:p>
        <a:p>
          <a:pPr marL="114300" lvl="1" indent="-114300" algn="l" defTabSz="666750">
            <a:lnSpc>
              <a:spcPct val="90000"/>
            </a:lnSpc>
            <a:spcBef>
              <a:spcPct val="0"/>
            </a:spcBef>
            <a:spcAft>
              <a:spcPct val="20000"/>
            </a:spcAft>
            <a:buChar char="•"/>
          </a:pPr>
          <a:r>
            <a:rPr lang="en-US" sz="1500" b="1" kern="1200" dirty="0"/>
            <a:t>Vehicle</a:t>
          </a:r>
        </a:p>
        <a:p>
          <a:pPr marL="114300" lvl="1" indent="-114300" algn="l" defTabSz="666750">
            <a:lnSpc>
              <a:spcPct val="90000"/>
            </a:lnSpc>
            <a:spcBef>
              <a:spcPct val="0"/>
            </a:spcBef>
            <a:spcAft>
              <a:spcPct val="20000"/>
            </a:spcAft>
            <a:buChar char="•"/>
          </a:pPr>
          <a:r>
            <a:rPr lang="en-US" sz="1500" b="1" kern="1200" dirty="0"/>
            <a:t>Animal</a:t>
          </a:r>
        </a:p>
        <a:p>
          <a:pPr marL="114300" lvl="1" indent="-114300" algn="l" defTabSz="666750">
            <a:lnSpc>
              <a:spcPct val="90000"/>
            </a:lnSpc>
            <a:spcBef>
              <a:spcPct val="0"/>
            </a:spcBef>
            <a:spcAft>
              <a:spcPct val="20000"/>
            </a:spcAft>
            <a:buChar char="•"/>
          </a:pPr>
          <a:r>
            <a:rPr lang="en-US" sz="1500" b="1" kern="1200" dirty="0"/>
            <a:t>Tarps</a:t>
          </a:r>
        </a:p>
        <a:p>
          <a:pPr marL="114300" lvl="1" indent="-114300" algn="l" defTabSz="666750">
            <a:lnSpc>
              <a:spcPct val="90000"/>
            </a:lnSpc>
            <a:spcBef>
              <a:spcPct val="0"/>
            </a:spcBef>
            <a:spcAft>
              <a:spcPct val="20000"/>
            </a:spcAft>
            <a:buChar char="•"/>
          </a:pPr>
          <a:r>
            <a:rPr lang="en-US" sz="1500" b="1" kern="1200" dirty="0"/>
            <a:t>Green house remnants </a:t>
          </a:r>
        </a:p>
        <a:p>
          <a:pPr marL="114300" lvl="1" indent="-114300" algn="l" defTabSz="666750">
            <a:lnSpc>
              <a:spcPct val="90000"/>
            </a:lnSpc>
            <a:spcBef>
              <a:spcPct val="0"/>
            </a:spcBef>
            <a:spcAft>
              <a:spcPct val="20000"/>
            </a:spcAft>
            <a:buChar char="•"/>
          </a:pPr>
          <a:r>
            <a:rPr lang="en-US" sz="1500" b="1" kern="1200" dirty="0"/>
            <a:t>Vegetation contact with conductors</a:t>
          </a:r>
        </a:p>
        <a:p>
          <a:pPr marL="114300" lvl="1" indent="-114300" algn="l" defTabSz="666750">
            <a:lnSpc>
              <a:spcPct val="90000"/>
            </a:lnSpc>
            <a:spcBef>
              <a:spcPct val="0"/>
            </a:spcBef>
            <a:spcAft>
              <a:spcPct val="20000"/>
            </a:spcAft>
            <a:buChar char="•"/>
          </a:pPr>
          <a:r>
            <a:rPr lang="en-US" sz="1500" b="1" kern="1200" dirty="0"/>
            <a:t>Unknown object</a:t>
          </a:r>
        </a:p>
        <a:p>
          <a:pPr marL="114300" lvl="1" indent="-114300" algn="l" defTabSz="666750">
            <a:lnSpc>
              <a:spcPct val="90000"/>
            </a:lnSpc>
            <a:spcBef>
              <a:spcPct val="0"/>
            </a:spcBef>
            <a:spcAft>
              <a:spcPct val="20000"/>
            </a:spcAft>
            <a:buChar char="•"/>
          </a:pPr>
          <a:r>
            <a:rPr lang="en-US" sz="1500" b="1" kern="1200" dirty="0"/>
            <a:t>Wire-to-wire </a:t>
          </a:r>
        </a:p>
      </dsp:txBody>
      <dsp:txXfrm>
        <a:off x="0" y="504816"/>
        <a:ext cx="6232160" cy="2320470"/>
      </dsp:txXfrm>
    </dsp:sp>
    <dsp:sp modelId="{DA8234B9-E425-4849-B965-2C9A8D384224}">
      <dsp:nvSpPr>
        <dsp:cNvPr id="0" name=""/>
        <dsp:cNvSpPr/>
      </dsp:nvSpPr>
      <dsp:spPr>
        <a:xfrm>
          <a:off x="0" y="2825286"/>
          <a:ext cx="6232160" cy="455715"/>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u="sng" kern="1200"/>
            <a:t>Other (Updated in AEC’s 2022 WMP)</a:t>
          </a:r>
        </a:p>
      </dsp:txBody>
      <dsp:txXfrm>
        <a:off x="22246" y="2847532"/>
        <a:ext cx="6187668" cy="411223"/>
      </dsp:txXfrm>
    </dsp:sp>
    <dsp:sp modelId="{A5BE313B-BD6A-42D2-A281-3F836E17E672}">
      <dsp:nvSpPr>
        <dsp:cNvPr id="0" name=""/>
        <dsp:cNvSpPr/>
      </dsp:nvSpPr>
      <dsp:spPr>
        <a:xfrm>
          <a:off x="0" y="3281000"/>
          <a:ext cx="6232160" cy="220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87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i="1" kern="1200" dirty="0">
              <a:solidFill>
                <a:srgbClr val="FF0000"/>
              </a:solidFill>
            </a:rPr>
            <a:t>Unknown human activity (examples: local transient population on private property, power theft, misuse of generators, increase volume of traffic, smoking, etc.)</a:t>
          </a:r>
        </a:p>
        <a:p>
          <a:pPr marL="114300" lvl="1" indent="-114300" algn="l" defTabSz="666750">
            <a:lnSpc>
              <a:spcPct val="90000"/>
            </a:lnSpc>
            <a:spcBef>
              <a:spcPct val="0"/>
            </a:spcBef>
            <a:spcAft>
              <a:spcPct val="20000"/>
            </a:spcAft>
            <a:buChar char="•"/>
          </a:pPr>
          <a:r>
            <a:rPr lang="en-US" sz="1500" b="1" kern="1200" dirty="0"/>
            <a:t>Vandalism</a:t>
          </a:r>
        </a:p>
        <a:p>
          <a:pPr marL="114300" lvl="1" indent="-114300" algn="l" defTabSz="666750">
            <a:lnSpc>
              <a:spcPct val="90000"/>
            </a:lnSpc>
            <a:spcBef>
              <a:spcPct val="0"/>
            </a:spcBef>
            <a:spcAft>
              <a:spcPct val="20000"/>
            </a:spcAft>
            <a:buChar char="•"/>
          </a:pPr>
          <a:r>
            <a:rPr lang="en-US" sz="1500" b="1" kern="1200" dirty="0"/>
            <a:t>Third party acts </a:t>
          </a:r>
          <a:r>
            <a:rPr lang="en-US" sz="1500" kern="1200" dirty="0">
              <a:solidFill>
                <a:srgbClr val="FF0000"/>
              </a:solidFill>
            </a:rPr>
            <a:t>(</a:t>
          </a:r>
          <a:r>
            <a:rPr lang="en-US" sz="1500" b="1" i="1" kern="1200" dirty="0">
              <a:solidFill>
                <a:srgbClr val="FF0000"/>
              </a:solidFill>
            </a:rPr>
            <a:t>Telecommunication providers, construction, etc.)</a:t>
          </a:r>
        </a:p>
        <a:p>
          <a:pPr marL="114300" lvl="1" indent="-114300" algn="l" defTabSz="666750">
            <a:lnSpc>
              <a:spcPct val="90000"/>
            </a:lnSpc>
            <a:spcBef>
              <a:spcPct val="0"/>
            </a:spcBef>
            <a:spcAft>
              <a:spcPct val="20000"/>
            </a:spcAft>
            <a:buChar char="•"/>
          </a:pPr>
          <a:r>
            <a:rPr lang="en-US" sz="1500" b="1" kern="1200" dirty="0"/>
            <a:t>Equipment/facility failure</a:t>
          </a:r>
        </a:p>
        <a:p>
          <a:pPr marL="114300" lvl="1" indent="-114300" algn="l" defTabSz="666750">
            <a:lnSpc>
              <a:spcPct val="90000"/>
            </a:lnSpc>
            <a:spcBef>
              <a:spcPct val="0"/>
            </a:spcBef>
            <a:spcAft>
              <a:spcPct val="20000"/>
            </a:spcAft>
            <a:buChar char="•"/>
          </a:pPr>
          <a:r>
            <a:rPr lang="en-US" sz="1500" b="1" i="1" kern="1200" dirty="0">
              <a:solidFill>
                <a:srgbClr val="FF0000"/>
              </a:solidFill>
            </a:rPr>
            <a:t>Earthquake</a:t>
          </a:r>
        </a:p>
        <a:p>
          <a:pPr marL="114300" lvl="1" indent="-114300" algn="l" defTabSz="666750">
            <a:lnSpc>
              <a:spcPct val="90000"/>
            </a:lnSpc>
            <a:spcBef>
              <a:spcPct val="0"/>
            </a:spcBef>
            <a:spcAft>
              <a:spcPct val="20000"/>
            </a:spcAft>
            <a:buChar char="•"/>
          </a:pPr>
          <a:r>
            <a:rPr lang="en-US" sz="1500" b="1" i="1" kern="1200" dirty="0">
              <a:solidFill>
                <a:srgbClr val="FF0000"/>
              </a:solidFill>
            </a:rPr>
            <a:t>Cyber Security Attacks</a:t>
          </a:r>
        </a:p>
      </dsp:txBody>
      <dsp:txXfrm>
        <a:off x="0" y="3281000"/>
        <a:ext cx="6232160" cy="2202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D6E3C-1214-4DFC-9586-DA0B38D327A6}">
      <dsp:nvSpPr>
        <dsp:cNvPr id="0" name=""/>
        <dsp:cNvSpPr/>
      </dsp:nvSpPr>
      <dsp:spPr>
        <a:xfrm>
          <a:off x="0" y="226758"/>
          <a:ext cx="3487316" cy="2092389"/>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Member education events</a:t>
          </a:r>
        </a:p>
      </dsp:txBody>
      <dsp:txXfrm>
        <a:off x="0" y="226758"/>
        <a:ext cx="3487316" cy="2092389"/>
      </dsp:txXfrm>
    </dsp:sp>
    <dsp:sp modelId="{45EC417F-B5F2-4EF0-A635-157B48FB8E61}">
      <dsp:nvSpPr>
        <dsp:cNvPr id="0" name=""/>
        <dsp:cNvSpPr/>
      </dsp:nvSpPr>
      <dsp:spPr>
        <a:xfrm>
          <a:off x="3836047" y="226758"/>
          <a:ext cx="3487316" cy="2092389"/>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Informational and emergency preparedness mailings</a:t>
          </a:r>
        </a:p>
      </dsp:txBody>
      <dsp:txXfrm>
        <a:off x="3836047" y="226758"/>
        <a:ext cx="3487316" cy="2092389"/>
      </dsp:txXfrm>
    </dsp:sp>
    <dsp:sp modelId="{7B546CB3-20CC-4603-B3F2-970FD20B95F6}">
      <dsp:nvSpPr>
        <dsp:cNvPr id="0" name=""/>
        <dsp:cNvSpPr/>
      </dsp:nvSpPr>
      <dsp:spPr>
        <a:xfrm>
          <a:off x="7672095" y="226758"/>
          <a:ext cx="3487316" cy="2092389"/>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Educational advertising campaigns focusing on fire safety awareness</a:t>
          </a:r>
        </a:p>
      </dsp:txBody>
      <dsp:txXfrm>
        <a:off x="7672095" y="226758"/>
        <a:ext cx="3487316" cy="2092389"/>
      </dsp:txXfrm>
    </dsp:sp>
    <dsp:sp modelId="{F5D59D92-26B5-4146-8F83-2F8D317B814A}">
      <dsp:nvSpPr>
        <dsp:cNvPr id="0" name=""/>
        <dsp:cNvSpPr/>
      </dsp:nvSpPr>
      <dsp:spPr>
        <a:xfrm>
          <a:off x="1918023" y="2667880"/>
          <a:ext cx="3487316" cy="2092389"/>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Weather information and system-outage status via AEC social media, website, and member messaging system</a:t>
          </a:r>
        </a:p>
        <a:p>
          <a:pPr marL="0" lvl="0" indent="0" algn="ctr" defTabSz="933450">
            <a:lnSpc>
              <a:spcPct val="90000"/>
            </a:lnSpc>
            <a:spcBef>
              <a:spcPct val="0"/>
            </a:spcBef>
            <a:spcAft>
              <a:spcPct val="35000"/>
            </a:spcAft>
            <a:buNone/>
          </a:pPr>
          <a:endParaRPr lang="en-US" sz="1600" kern="1200" dirty="0"/>
        </a:p>
      </dsp:txBody>
      <dsp:txXfrm>
        <a:off x="1918023" y="2667880"/>
        <a:ext cx="3487316" cy="2092389"/>
      </dsp:txXfrm>
    </dsp:sp>
    <dsp:sp modelId="{9DE08AA2-7F6C-4EAF-A3E4-221B114EBAED}">
      <dsp:nvSpPr>
        <dsp:cNvPr id="0" name=""/>
        <dsp:cNvSpPr/>
      </dsp:nvSpPr>
      <dsp:spPr>
        <a:xfrm>
          <a:off x="5754071" y="2667880"/>
          <a:ext cx="3487316" cy="2092389"/>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Partnerships with the Riverside County Emergency Management Department</a:t>
          </a:r>
        </a:p>
      </dsp:txBody>
      <dsp:txXfrm>
        <a:off x="5754071" y="2667880"/>
        <a:ext cx="3487316" cy="20923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0F12-0641-40CB-A1E4-BEAC30E1E614}">
      <dsp:nvSpPr>
        <dsp:cNvPr id="0" name=""/>
        <dsp:cNvSpPr/>
      </dsp:nvSpPr>
      <dsp:spPr>
        <a:xfrm>
          <a:off x="0" y="707"/>
          <a:ext cx="8462865" cy="165607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963DC-DF21-4CFD-A5B5-43F3D609D6A2}">
      <dsp:nvSpPr>
        <dsp:cNvPr id="0" name=""/>
        <dsp:cNvSpPr/>
      </dsp:nvSpPr>
      <dsp:spPr>
        <a:xfrm>
          <a:off x="500963" y="373325"/>
          <a:ext cx="910843" cy="910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AAFE170-7DE3-452A-834B-59542DCE6119}">
      <dsp:nvSpPr>
        <dsp:cNvPr id="0" name=""/>
        <dsp:cNvSpPr/>
      </dsp:nvSpPr>
      <dsp:spPr>
        <a:xfrm>
          <a:off x="1912771" y="707"/>
          <a:ext cx="6550093" cy="1656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8" tIns="175268" rIns="175268" bIns="175268"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AEC plans to begin notifying members approximately 48 hours in advance of a potential PSPS event and will attempt to notify members approximately 24 hours before power is shut off. </a:t>
          </a:r>
        </a:p>
      </dsp:txBody>
      <dsp:txXfrm>
        <a:off x="1912771" y="707"/>
        <a:ext cx="6550093" cy="1656079"/>
      </dsp:txXfrm>
    </dsp:sp>
    <dsp:sp modelId="{97B1DCD7-52C0-4E3E-95C8-376BA0E7E779}">
      <dsp:nvSpPr>
        <dsp:cNvPr id="0" name=""/>
        <dsp:cNvSpPr/>
      </dsp:nvSpPr>
      <dsp:spPr>
        <a:xfrm>
          <a:off x="0" y="2070806"/>
          <a:ext cx="8462865" cy="165607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5E7CFB-3FCC-4E88-981D-7019000E5D71}">
      <dsp:nvSpPr>
        <dsp:cNvPr id="0" name=""/>
        <dsp:cNvSpPr/>
      </dsp:nvSpPr>
      <dsp:spPr>
        <a:xfrm>
          <a:off x="500963" y="2443424"/>
          <a:ext cx="910843" cy="910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DF6659-A214-4B2B-BD57-AD6B7B69D5FD}">
      <dsp:nvSpPr>
        <dsp:cNvPr id="0" name=""/>
        <dsp:cNvSpPr/>
      </dsp:nvSpPr>
      <dsp:spPr>
        <a:xfrm>
          <a:off x="1912771" y="2070806"/>
          <a:ext cx="6550093" cy="1656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8" tIns="175268" rIns="175268" bIns="175268"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Additional notifications will be made throughout the outage. For example, when power has been shut off and when it has been restored. </a:t>
          </a:r>
        </a:p>
      </dsp:txBody>
      <dsp:txXfrm>
        <a:off x="1912771" y="2070806"/>
        <a:ext cx="6550093" cy="1656079"/>
      </dsp:txXfrm>
    </dsp:sp>
    <dsp:sp modelId="{46EE9A32-47D2-4DFA-946E-A36315A8836F}">
      <dsp:nvSpPr>
        <dsp:cNvPr id="0" name=""/>
        <dsp:cNvSpPr/>
      </dsp:nvSpPr>
      <dsp:spPr>
        <a:xfrm>
          <a:off x="0" y="4140905"/>
          <a:ext cx="8462865" cy="165607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7F0847-CB0E-492C-BBB6-C71AF8C9A90D}">
      <dsp:nvSpPr>
        <dsp:cNvPr id="0" name=""/>
        <dsp:cNvSpPr/>
      </dsp:nvSpPr>
      <dsp:spPr>
        <a:xfrm>
          <a:off x="500963" y="4513523"/>
          <a:ext cx="910843" cy="910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698FEA-A9AE-4D13-81B1-3011D3579A96}">
      <dsp:nvSpPr>
        <dsp:cNvPr id="0" name=""/>
        <dsp:cNvSpPr/>
      </dsp:nvSpPr>
      <dsp:spPr>
        <a:xfrm>
          <a:off x="1912771" y="4140905"/>
          <a:ext cx="6550093" cy="1656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8" tIns="175268" rIns="175268" bIns="175268"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Notifications may occur via direct phone calls to members on our life support list, member messaging, anzaelectric.org, and social media.</a:t>
          </a:r>
        </a:p>
      </dsp:txBody>
      <dsp:txXfrm>
        <a:off x="1912771" y="4140905"/>
        <a:ext cx="6550093" cy="16560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B7FE7-765B-4659-8222-40050090DBAA}">
      <dsp:nvSpPr>
        <dsp:cNvPr id="0" name=""/>
        <dsp:cNvSpPr/>
      </dsp:nvSpPr>
      <dsp:spPr>
        <a:xfrm>
          <a:off x="88036" y="241046"/>
          <a:ext cx="1516096" cy="151609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01E68-E136-4E70-85DA-A996EFCE2520}">
      <dsp:nvSpPr>
        <dsp:cNvPr id="0" name=""/>
        <dsp:cNvSpPr/>
      </dsp:nvSpPr>
      <dsp:spPr>
        <a:xfrm>
          <a:off x="406416" y="559426"/>
          <a:ext cx="879336" cy="879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2175BC-571C-48FC-8C7D-052949330DD9}">
      <dsp:nvSpPr>
        <dsp:cNvPr id="0" name=""/>
        <dsp:cNvSpPr/>
      </dsp:nvSpPr>
      <dsp:spPr>
        <a:xfrm>
          <a:off x="1929010" y="241046"/>
          <a:ext cx="3573656" cy="151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Primary purpose of these metrics are to provide longer term feedback on the efficacy of AEC’s fire preventative strategies and programs focused on electric facilities. </a:t>
          </a:r>
        </a:p>
      </dsp:txBody>
      <dsp:txXfrm>
        <a:off x="1929010" y="241046"/>
        <a:ext cx="3573656" cy="1516096"/>
      </dsp:txXfrm>
    </dsp:sp>
    <dsp:sp modelId="{4411F0EB-7142-4139-B1A9-FE19FA894CF1}">
      <dsp:nvSpPr>
        <dsp:cNvPr id="0" name=""/>
        <dsp:cNvSpPr/>
      </dsp:nvSpPr>
      <dsp:spPr>
        <a:xfrm>
          <a:off x="6125349" y="241046"/>
          <a:ext cx="1516096" cy="151609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A69FAB-4E0E-40C4-932B-37CC3BC08177}">
      <dsp:nvSpPr>
        <dsp:cNvPr id="0" name=""/>
        <dsp:cNvSpPr/>
      </dsp:nvSpPr>
      <dsp:spPr>
        <a:xfrm>
          <a:off x="6443730" y="559426"/>
          <a:ext cx="879336" cy="879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6411D9-93A0-4444-A37F-800E891A194D}">
      <dsp:nvSpPr>
        <dsp:cNvPr id="0" name=""/>
        <dsp:cNvSpPr/>
      </dsp:nvSpPr>
      <dsp:spPr>
        <a:xfrm>
          <a:off x="7774383" y="129082"/>
          <a:ext cx="3573656" cy="151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AEC notes that similar metrics are used for other purposes, e.g., wires down is used in monitoring electric reliability</a:t>
          </a:r>
        </a:p>
      </dsp:txBody>
      <dsp:txXfrm>
        <a:off x="7774383" y="129082"/>
        <a:ext cx="3573656" cy="1516096"/>
      </dsp:txXfrm>
    </dsp:sp>
    <dsp:sp modelId="{5339B5D5-7EB2-4BDB-8E2D-0339E118D84B}">
      <dsp:nvSpPr>
        <dsp:cNvPr id="0" name=""/>
        <dsp:cNvSpPr/>
      </dsp:nvSpPr>
      <dsp:spPr>
        <a:xfrm>
          <a:off x="88036" y="2893563"/>
          <a:ext cx="1516096" cy="151609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F07CF-F445-4CDC-9533-35E1BAD66979}">
      <dsp:nvSpPr>
        <dsp:cNvPr id="0" name=""/>
        <dsp:cNvSpPr/>
      </dsp:nvSpPr>
      <dsp:spPr>
        <a:xfrm>
          <a:off x="406416" y="3211943"/>
          <a:ext cx="879336" cy="8793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262FBC-F2B5-4572-A47A-D8952467DC08}">
      <dsp:nvSpPr>
        <dsp:cNvPr id="0" name=""/>
        <dsp:cNvSpPr/>
      </dsp:nvSpPr>
      <dsp:spPr>
        <a:xfrm>
          <a:off x="1929010" y="2893563"/>
          <a:ext cx="3573656" cy="1516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In other cases, this metric is monitored with "exclusions" in order to normalize unusual events such as extreme weather</a:t>
          </a:r>
        </a:p>
      </dsp:txBody>
      <dsp:txXfrm>
        <a:off x="1929010" y="2893563"/>
        <a:ext cx="3573656" cy="1516096"/>
      </dsp:txXfrm>
    </dsp:sp>
    <dsp:sp modelId="{B4474EE0-B479-4DDB-978F-003DC9E2CED2}">
      <dsp:nvSpPr>
        <dsp:cNvPr id="0" name=""/>
        <dsp:cNvSpPr/>
      </dsp:nvSpPr>
      <dsp:spPr>
        <a:xfrm>
          <a:off x="6125349" y="2893563"/>
          <a:ext cx="1516096" cy="151609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33F360-8171-416F-BC7D-B9A8E140EEE5}">
      <dsp:nvSpPr>
        <dsp:cNvPr id="0" name=""/>
        <dsp:cNvSpPr/>
      </dsp:nvSpPr>
      <dsp:spPr>
        <a:xfrm>
          <a:off x="6443730" y="3211943"/>
          <a:ext cx="879336" cy="8793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55CB4-CE3E-4516-9331-AF2D040EC276}">
      <dsp:nvSpPr>
        <dsp:cNvPr id="0" name=""/>
        <dsp:cNvSpPr/>
      </dsp:nvSpPr>
      <dsp:spPr>
        <a:xfrm>
          <a:off x="8071872" y="2598007"/>
          <a:ext cx="3362560" cy="210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For fire purposes, AEC assumes that such metrics should include (rather than exclude) such events and intends to monitor all wires down for fire prevention purposes, rather than only wires down during normal weather. </a:t>
          </a:r>
        </a:p>
      </dsp:txBody>
      <dsp:txXfrm>
        <a:off x="8071872" y="2598007"/>
        <a:ext cx="3362560" cy="21072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DAF6F-EE89-4B81-9088-2BB4F104B6F3}"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2F52A-5AA3-4E9A-A8F0-B42432076D48}" type="slidenum">
              <a:rPr lang="en-US" smtClean="0"/>
              <a:t>‹#›</a:t>
            </a:fld>
            <a:endParaRPr lang="en-US"/>
          </a:p>
        </p:txBody>
      </p:sp>
    </p:spTree>
    <p:extLst>
      <p:ext uri="{BB962C8B-B14F-4D97-AF65-F5344CB8AC3E}">
        <p14:creationId xmlns:p14="http://schemas.microsoft.com/office/powerpoint/2010/main" val="221133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Following several years of drought conditions and strong Santa Ana wind events, the risk of wildfire caused by utility assets has increased significantly. </a:t>
            </a:r>
          </a:p>
          <a:p>
            <a:r>
              <a:rPr lang="en-US" sz="1200" kern="1200" dirty="0">
                <a:solidFill>
                  <a:schemeClr val="tx1"/>
                </a:solidFill>
                <a:effectLst/>
                <a:latin typeface="+mn-lt"/>
                <a:ea typeface="+mn-ea"/>
                <a:cs typeface="+mn-cs"/>
              </a:rPr>
              <a:t>As evidenced in this Wildfire Mitigation Plan, AEC has a company-wide focus on addressing and minimizing wildfire related risks to the health, safety and welfare of our membership. AEC is committed to fire prevention, safety, mitigation, control, and recovery and has taken a leadership role in addressing the threat of fire ignited with utility assets and facilities within our service territory. To enhance the capabilities of our membership and local communities defense against a wildfire event, AEC will share our personnel, resources, and information to effectively communicate all relative material.  </a:t>
            </a:r>
          </a:p>
        </p:txBody>
      </p:sp>
      <p:sp>
        <p:nvSpPr>
          <p:cNvPr id="4" name="Slide Number Placeholder 3"/>
          <p:cNvSpPr>
            <a:spLocks noGrp="1"/>
          </p:cNvSpPr>
          <p:nvPr>
            <p:ph type="sldNum" sz="quarter" idx="5"/>
          </p:nvPr>
        </p:nvSpPr>
        <p:spPr/>
        <p:txBody>
          <a:bodyPr/>
          <a:lstStyle/>
          <a:p>
            <a:fld id="{1522F52A-5AA3-4E9A-A8F0-B42432076D48}" type="slidenum">
              <a:rPr lang="en-US" smtClean="0"/>
              <a:t>4</a:t>
            </a:fld>
            <a:endParaRPr lang="en-US"/>
          </a:p>
        </p:txBody>
      </p:sp>
    </p:spTree>
    <p:extLst>
      <p:ext uri="{BB962C8B-B14F-4D97-AF65-F5344CB8AC3E}">
        <p14:creationId xmlns:p14="http://schemas.microsoft.com/office/powerpoint/2010/main" val="150653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Minimizing sources of ignition :</a:t>
            </a:r>
            <a:r>
              <a:rPr lang="en-US" sz="1200" kern="1200" dirty="0">
                <a:solidFill>
                  <a:schemeClr val="tx1"/>
                </a:solidFill>
                <a:effectLst/>
                <a:latin typeface="+mn-lt"/>
                <a:ea typeface="+mn-ea"/>
                <a:cs typeface="+mn-cs"/>
              </a:rPr>
              <a:t>The AEC Wildfire Mitigation Plan is founded upon the goal of minimizing the probability that the various components of our distribution systems might become the original or contributing source of ignition for a fire. AEC gathers and analyzes data from the National Weather Service and weather stations (provided by Davis Instruments, supplied by Western Weather) throughout our system to determine where and when the threat of a wildfire will present itself, which in turn facilitates the immediate organization and implementation of AEC’s response appropriate to the threat. Additionally, AEC continues to evaluate prudent, cost-effective changes and improvements to its physical assets that could and should be made to meet this objective and is implementing preventative operations, construction and maintenance plans consistent with these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Resiliency is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Minimizing unnecessary or ineffective actions</a:t>
            </a:r>
            <a:r>
              <a:rPr lang="en-US" sz="1200" kern="1200" dirty="0">
                <a:solidFill>
                  <a:schemeClr val="tx1"/>
                </a:solidFill>
                <a:effectLst/>
                <a:latin typeface="+mn-lt"/>
                <a:ea typeface="+mn-ea"/>
                <a:cs typeface="+mn-cs"/>
              </a:rPr>
              <a:t>: The final goal for this Wildfire Mitigation Plan is to measure the effectiveness of specific wildfire mitigation strategies.  Where a particular action, program, or protocol is determined to be unnecessary or ineffective, AEC will assess whether a modification or replacement is merited.  This plan will also help determine if more cost-effective measures would produce the same or better results.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ADBD49-6C55-490F-8589-87F643501A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8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AEC’s Wildfire Mitigation Plan is subject to the direct supervision of the General Manager and delegated to senior management as follows:</a:t>
            </a:r>
          </a:p>
          <a:p>
            <a:r>
              <a:rPr lang="en-US" sz="1200" b="1" kern="1200" dirty="0">
                <a:solidFill>
                  <a:schemeClr val="tx1"/>
                </a:solidFill>
                <a:effectLst/>
                <a:latin typeface="+mn-lt"/>
                <a:ea typeface="+mn-ea"/>
                <a:cs typeface="+mn-cs"/>
              </a:rPr>
              <a:t>Operations Manager</a:t>
            </a:r>
            <a:r>
              <a:rPr lang="en-US" sz="1200" kern="1200" dirty="0">
                <a:solidFill>
                  <a:schemeClr val="tx1"/>
                </a:solidFill>
                <a:effectLst/>
                <a:latin typeface="+mn-lt"/>
                <a:ea typeface="+mn-ea"/>
                <a:cs typeface="+mn-cs"/>
              </a:rPr>
              <a:t> is responsible for the evaluation of the High Fire Threat District boundaries, inspections of overhead distribution facilities and remediation of deficiencies in the HFTD, quality oversight and control, system hardening, vegetation management, developing protocols for Public Safety Power Shut-offs, and researching alternative technologies.</a:t>
            </a:r>
          </a:p>
          <a:p>
            <a:r>
              <a:rPr lang="en-US" sz="1200" b="1" kern="1200" dirty="0">
                <a:solidFill>
                  <a:schemeClr val="tx1"/>
                </a:solidFill>
                <a:effectLst/>
                <a:latin typeface="+mn-lt"/>
                <a:ea typeface="+mn-ea"/>
                <a:cs typeface="+mn-cs"/>
              </a:rPr>
              <a:t>Government Relations Liaison</a:t>
            </a:r>
            <a:r>
              <a:rPr lang="en-US" sz="1200" kern="1200" dirty="0">
                <a:solidFill>
                  <a:schemeClr val="tx1"/>
                </a:solidFill>
                <a:effectLst/>
                <a:latin typeface="+mn-lt"/>
                <a:ea typeface="+mn-ea"/>
                <a:cs typeface="+mn-cs"/>
              </a:rPr>
              <a:t> is responsible for providing notification of Public Safety Power Shut-offs and the protentional for an event to the appropriate government agencies, including the Riverside County Emergency Management Department (EMD), all local, state and federal elected representative’s offices and local tribes, and emergency preparedness education and engagement with AEC members in coordination with EMD and other appropriate resources.</a:t>
            </a:r>
          </a:p>
          <a:p>
            <a:r>
              <a:rPr lang="en-US" sz="1200" b="1" kern="1200" dirty="0">
                <a:solidFill>
                  <a:schemeClr val="tx1"/>
                </a:solidFill>
                <a:effectLst/>
                <a:latin typeface="+mn-lt"/>
                <a:ea typeface="+mn-ea"/>
                <a:cs typeface="+mn-cs"/>
              </a:rPr>
              <a:t>Office Services Manager</a:t>
            </a:r>
            <a:r>
              <a:rPr lang="en-US" sz="1200" kern="1200" dirty="0">
                <a:solidFill>
                  <a:schemeClr val="tx1"/>
                </a:solidFill>
                <a:effectLst/>
                <a:latin typeface="+mn-lt"/>
                <a:ea typeface="+mn-ea"/>
                <a:cs typeface="+mn-cs"/>
              </a:rPr>
              <a:t> is responsible for complete and accurate accounting practices for all Cooperative operation including financial risk analysis pertaining to wildfire mitigation efforts, including purchasing of equipment and setting budgets. </a:t>
            </a:r>
          </a:p>
          <a:p>
            <a:r>
              <a:rPr lang="en-US" sz="1200" b="1" kern="1200" dirty="0">
                <a:solidFill>
                  <a:schemeClr val="tx1"/>
                </a:solidFill>
                <a:effectLst/>
                <a:latin typeface="+mn-lt"/>
                <a:ea typeface="+mn-ea"/>
                <a:cs typeface="+mn-cs"/>
              </a:rPr>
              <a:t>Member Services Manager</a:t>
            </a:r>
            <a:r>
              <a:rPr lang="en-US" sz="1200" kern="1200" dirty="0">
                <a:solidFill>
                  <a:schemeClr val="tx1"/>
                </a:solidFill>
                <a:effectLst/>
                <a:latin typeface="+mn-lt"/>
                <a:ea typeface="+mn-ea"/>
                <a:cs typeface="+mn-cs"/>
              </a:rPr>
              <a:t> is responsible for providing communications to AEC’s membership via social media and member messaging pertaining to current or forecasted weather warnings provided by the National Weather Service, the potential risk of wildfire as it is related to weather conditions, Public Safety Power Shut-off potential and planned events, outage information and updates, and emergencies.</a:t>
            </a:r>
          </a:p>
          <a:p>
            <a:r>
              <a:rPr lang="en-US" sz="1200" b="1" kern="1200" dirty="0">
                <a:solidFill>
                  <a:schemeClr val="tx1"/>
                </a:solidFill>
                <a:effectLst/>
                <a:latin typeface="+mn-lt"/>
                <a:ea typeface="+mn-ea"/>
                <a:cs typeface="+mn-cs"/>
              </a:rPr>
              <a:t>Telecommunications </a:t>
            </a:r>
            <a:r>
              <a:rPr lang="en-US" sz="1200" kern="1200" dirty="0">
                <a:solidFill>
                  <a:schemeClr val="tx1"/>
                </a:solidFill>
                <a:effectLst/>
                <a:latin typeface="+mn-lt"/>
                <a:ea typeface="+mn-ea"/>
                <a:cs typeface="+mn-cs"/>
              </a:rPr>
              <a:t>is responsible for ensuring that all internal methods of communication remain functional and operational at all times and ConnectAnza broadband and VOIP services are functioning and operational for all members who are connected.</a:t>
            </a:r>
          </a:p>
          <a:p>
            <a:r>
              <a:rPr lang="en-US" sz="1200" kern="1200" dirty="0">
                <a:solidFill>
                  <a:schemeClr val="tx1"/>
                </a:solidFill>
                <a:effectLst/>
                <a:latin typeface="+mn-lt"/>
                <a:ea typeface="+mn-ea"/>
                <a:cs typeface="+mn-cs"/>
              </a:rPr>
              <a:t>All Cooperative employees are responsible for contributing to and performing the activities described in this Wildfire Mitigation Plan including: </a:t>
            </a:r>
          </a:p>
          <a:p>
            <a:pPr lvl="0"/>
            <a:r>
              <a:rPr lang="en-US" sz="1200" kern="1200" dirty="0">
                <a:solidFill>
                  <a:schemeClr val="tx1"/>
                </a:solidFill>
                <a:effectLst/>
                <a:latin typeface="+mn-lt"/>
                <a:ea typeface="+mn-ea"/>
                <a:cs typeface="+mn-cs"/>
              </a:rPr>
              <a:t>Conduct work in a manner that will minimize potential fire dangers.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all reasonable and practicable actions to prevent and suppress fires resulting from AEC electric facilities.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Coordinate with federal, state, and local fire management personnel to ensure that appropriate preventative measures are in place.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Immediately report fires, pursuant to specified procedures.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corrective action when observing or having been notified that fire protection measures have not been properly installed or maintained.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compliance with relevant federal, state, and industry standard requirements.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that wildfire data is appropriately collected.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adequate training programs for all relevant employees. </a:t>
            </a:r>
          </a:p>
          <a:p>
            <a:r>
              <a:rPr lang="en-US" sz="1200" b="1" kern="1200" dirty="0">
                <a:solidFill>
                  <a:schemeClr val="tx1"/>
                </a:solidFill>
                <a:effectLst/>
                <a:latin typeface="+mn-lt"/>
                <a:ea typeface="+mn-ea"/>
                <a:cs typeface="+mn-cs"/>
              </a:rPr>
              <a:t>The Governing Board of Directors for the electric cooperative must review and approve the Wildfire Mitigation Plan on an annual basis.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8</a:t>
            </a:fld>
            <a:endParaRPr lang="en-US"/>
          </a:p>
        </p:txBody>
      </p:sp>
    </p:spTree>
    <p:extLst>
      <p:ext uri="{BB962C8B-B14F-4D97-AF65-F5344CB8AC3E}">
        <p14:creationId xmlns:p14="http://schemas.microsoft.com/office/powerpoint/2010/main" val="2922197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AEC’s utilizes weather databases that are constantly updated using weather data provided by a number of sources, including the United States National Weather Service (NWS) and AEC’s weather monitoring stations. To date, AEC has installed weather monitoring stations at 5 strategic locations in the high fire threat District 2 and District 3 and will actively deploy more as the need arises. To further improve our situational awareness, AEC is researching adding high visibility, high resolution cameras that will be controlled remotely and can rotate a full 360 degrees.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342900" marR="0" lvl="0" indent="-342900">
              <a:lnSpc>
                <a:spcPct val="115000"/>
              </a:lnSpc>
              <a:spcBef>
                <a:spcPts val="0"/>
              </a:spcBef>
              <a:spcAft>
                <a:spcPts val="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Normal Condition: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condition is declared when it has been determined that weather conditions are not conducive for wildfires within the AEC service territory;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Fire Danger Level: Low:</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the fire danger is "low" it means that fuels do not ignite easily from small embers, but a more intense heat source, such as lightning, may start fires in duff or dry rotten wood.  Fires in open, dry grasslands may burn easily a few hours after a rain, but most wood fires will spread slowly, creeping or smoldering. Control of fires is generally easy.</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Elevated Condition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condition is declared when it has been determined that weather conditions have become conducive for wildfires within the AEC service territory;</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Fire Danger Level: Moderate</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the fire danger is "moderate" it means that fires can start from most accidental causes, but the number of fire starts is usually pretty low.  If a fire does start in an open, dry grassland, it will burn and spread quickly on windy days.  Most wood fires will spread slowly to moderately.  Average fire intensity will be moderate except in heavy concentrations of fuel, which may burn hot.  Fires are still not likely to become serious and are often easy to control.</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Extreme Condition: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This condition is declared when it has been determined that a combination of high winds, low relative humidity, and the burn environment will create critical fire weather conditions; and,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Fire Danger Level: High</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the fire danger is "high", fires can start easily from most causes and small fuels (such as grasses and needles) will ignite readily.  Unattended campfires and brush fires are likely to escape.  Fires will spread easily, with some areas of high intensity burning on slopes or concentrated fuels.  Fires can become serious and difficult to control unless they are put out while they are still small.</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Red Flag Warning (RFW) Condition: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Red Flag Warning Condition is declared by the National Weather Service when high winds and low relative humidity are forecasted to occur for an extended period of time. Depending on the condition reported various operational changes and rules appropriate to each condition will be triggered and implemented.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Fire Danger Level: Very High</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the fire danger is "very high", fires will start easily from most causes.  The fires will spread rapidly and have a quick increase in intensity, right after ignition.  Small fires can quickly become large fires and exhibit extreme fire intensity, such as long-distance spotting and fire whirls.  These fires can be difficult to control and will often become much larger and longer-lasting fires.</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Fire Danger Level: Extreme</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914400" marR="0">
              <a:lnSpc>
                <a:spcPct val="115000"/>
              </a:lnSpc>
              <a:spcBef>
                <a:spcPts val="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the fire danger is "extreme", fires of all types start quickly and burn intensely.  All fires are potentially serious and can spread very quickly with intense burning.  Small fires become big fires much faster than at the "very high" level.  Spot fires are probable, with long-distance spotting likely.  These fires are very difficult to fight and may become very dangerous and often last for several days.</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13</a:t>
            </a:fld>
            <a:endParaRPr lang="en-US"/>
          </a:p>
        </p:txBody>
      </p:sp>
    </p:spTree>
    <p:extLst>
      <p:ext uri="{BB962C8B-B14F-4D97-AF65-F5344CB8AC3E}">
        <p14:creationId xmlns:p14="http://schemas.microsoft.com/office/powerpoint/2010/main" val="161941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100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AEC meets or exceeds the minimum inspection requirements provided in CPUC GO 165 and CPUC GO 95, Rule 18.  Pursuant to these rules, AEC inspects electric facilities as follows:</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"Patrol inspections" - a simple visual inspection, of applicable utility equipment and structures, that is designed to identify obvious structural problems and hazards.  Patrol inspections are be carried out in the course of other AEC business. All poles are visually inspected at minimum, annually.</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"Detailed" - one where individual pieces of equipment and structures are carefully examined, visually and through use of routine diagnostic test, as appropriate, and (if practical and if useful information can be so gathered) opened, and the condition of each rated and recorded. Detailed inspections are preformed throughout the system on a rotating cycle every three years. In areas that are in the fire threat District 3 and certain areas of District 2 that are deemed to be of greater fire risk threat, detailed inspections may occur more frequently.</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"Intrusive" - involving movement of soil, taking samples for analysis, and/or using more sophisticated diagnostic tools beyond visual inspections or instrument reading are conducted every 5 years. In areas of the system in fire threat District 3 and higher fire risk areas of District 2, intrusive inspections may occur more frequently depending on the age of the facilities.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17</a:t>
            </a:fld>
            <a:endParaRPr lang="en-US"/>
          </a:p>
        </p:txBody>
      </p:sp>
    </p:spTree>
    <p:extLst>
      <p:ext uri="{BB962C8B-B14F-4D97-AF65-F5344CB8AC3E}">
        <p14:creationId xmlns:p14="http://schemas.microsoft.com/office/powerpoint/2010/main" val="46238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AEC has created a multi-level approach to community education and outreach as our contribution to public awareness of fire threats, fire prevention and emergency </a:t>
            </a:r>
            <a:r>
              <a:rPr lang="en-US" sz="1200" kern="1200" dirty="0" err="1">
                <a:solidFill>
                  <a:schemeClr val="tx1"/>
                </a:solidFill>
                <a:effectLst/>
                <a:latin typeface="+mn-lt"/>
                <a:ea typeface="+mn-ea"/>
                <a:cs typeface="+mn-cs"/>
              </a:rPr>
              <a:t>preparedess</a:t>
            </a:r>
            <a:r>
              <a:rPr lang="en-US" sz="1200" kern="1200" dirty="0">
                <a:solidFill>
                  <a:schemeClr val="tx1"/>
                </a:solidFill>
                <a:effectLst/>
                <a:latin typeface="+mn-lt"/>
                <a:ea typeface="+mn-ea"/>
                <a:cs typeface="+mn-cs"/>
              </a:rPr>
              <a:t>. The key elements of this approach are described.</a:t>
            </a:r>
          </a:p>
          <a:p>
            <a:endParaRPr lang="en-US" sz="1200" kern="1200" dirty="0">
              <a:solidFill>
                <a:schemeClr val="tx1"/>
              </a:solidFill>
              <a:effectLst/>
              <a:latin typeface="+mn-lt"/>
              <a:ea typeface="+mn-ea"/>
              <a:cs typeface="+mn-cs"/>
            </a:endParaRPr>
          </a:p>
          <a:p>
            <a:pPr marL="0" marR="0">
              <a:lnSpc>
                <a:spcPct val="115000"/>
              </a:lnSpc>
              <a:spcBef>
                <a:spcPts val="1000"/>
              </a:spcBef>
              <a:spcAft>
                <a:spcPts val="10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Fire Safety Communication</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AEC provides regular communications to residents and businesses located within our service territory. These fire-safety and emergency communications include, but are not limited to;</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19</a:t>
            </a:fld>
            <a:endParaRPr lang="en-US"/>
          </a:p>
        </p:txBody>
      </p:sp>
    </p:spTree>
    <p:extLst>
      <p:ext uri="{BB962C8B-B14F-4D97-AF65-F5344CB8AC3E}">
        <p14:creationId xmlns:p14="http://schemas.microsoft.com/office/powerpoint/2010/main" val="326712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may be situations which prevent AEC from providing advance notice. The actual onset of extreme weather conditions and other circumstances beyond our control may impact coordination and notification efforts.</a:t>
            </a:r>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20</a:t>
            </a:fld>
            <a:endParaRPr lang="en-US"/>
          </a:p>
        </p:txBody>
      </p:sp>
    </p:spTree>
    <p:extLst>
      <p:ext uri="{BB962C8B-B14F-4D97-AF65-F5344CB8AC3E}">
        <p14:creationId xmlns:p14="http://schemas.microsoft.com/office/powerpoint/2010/main" val="184849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71550" marR="0">
              <a:lnSpc>
                <a:spcPct val="115000"/>
              </a:lnSpc>
              <a:spcBef>
                <a:spcPts val="1500"/>
              </a:spcBef>
              <a:spcAft>
                <a:spcPts val="0"/>
              </a:spcAft>
            </a:pPr>
            <a:r>
              <a:rPr lang="en-US" sz="1200" b="1" cap="all" spc="75" dirty="0">
                <a:solidFill>
                  <a:srgbClr val="570A09"/>
                </a:solidFill>
                <a:effectLst/>
                <a:latin typeface="Calibri" panose="020F0502020204030204" pitchFamily="34" charset="0"/>
              </a:rPr>
              <a:t>Metric 1: Fire Ignitions</a:t>
            </a:r>
            <a:endParaRPr lang="en-US" sz="1100" b="1" cap="all" spc="75" dirty="0">
              <a:solidFill>
                <a:srgbClr val="570A09"/>
              </a:solidFill>
              <a:effectLst/>
              <a:latin typeface="Century Gothic" panose="020B0502020202020204" pitchFamily="34" charset="0"/>
            </a:endParaRPr>
          </a:p>
          <a:p>
            <a:pPr marL="0" marR="0">
              <a:lnSpc>
                <a:spcPct val="115000"/>
              </a:lnSpc>
              <a:spcBef>
                <a:spcPts val="1000"/>
              </a:spcBef>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the end of emergency events, AEC conducts a debrief and prepares an after-action report that identifies action items to correct or improve future responses. AEC will invoke the actions in its ERP as outlined above. </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For purposes of this metric, a fire ignition is defined as follows:</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AEC facility was associated with the fire;</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fire was self-propagating and of a material other than electrical and/or communication facilities;</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resulting fire traveled greater than one linear meter from the ignition point; and</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AEC has knowledge that the fire occurred.</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nSpc>
                <a:spcPct val="115000"/>
              </a:lnSpc>
              <a:spcBef>
                <a:spcPts val="1000"/>
              </a:spcBef>
              <a:spcAft>
                <a:spcPts val="10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 future Wildfire Mitigation Plans, AEC will provide the number of fires that occurred that were less than 10 acres in size.  Any fires greater than 10 acres will be individually described. </a:t>
            </a:r>
          </a:p>
          <a:p>
            <a:pPr marL="971550" marR="0">
              <a:lnSpc>
                <a:spcPct val="115000"/>
              </a:lnSpc>
              <a:spcBef>
                <a:spcPts val="1500"/>
              </a:spcBef>
              <a:spcAft>
                <a:spcPts val="0"/>
              </a:spcAft>
            </a:pPr>
            <a:endParaRPr lang="en-US" sz="1200" b="1" cap="all" spc="75" dirty="0">
              <a:solidFill>
                <a:srgbClr val="570A09"/>
              </a:solidFill>
              <a:effectLst/>
              <a:latin typeface="Calibri" panose="020F0502020204030204" pitchFamily="34" charset="0"/>
            </a:endParaRPr>
          </a:p>
          <a:p>
            <a:pPr marL="971550" marR="0">
              <a:lnSpc>
                <a:spcPct val="115000"/>
              </a:lnSpc>
              <a:spcBef>
                <a:spcPts val="1500"/>
              </a:spcBef>
              <a:spcAft>
                <a:spcPts val="0"/>
              </a:spcAft>
            </a:pPr>
            <a:r>
              <a:rPr lang="en-US" sz="1200" b="1" cap="all" spc="75" dirty="0">
                <a:solidFill>
                  <a:srgbClr val="570A09"/>
                </a:solidFill>
                <a:effectLst/>
                <a:latin typeface="Calibri" panose="020F0502020204030204" pitchFamily="34" charset="0"/>
              </a:rPr>
              <a:t>Metric 2: Wires Down</a:t>
            </a:r>
            <a:endParaRPr lang="en-US" sz="1100" b="1" cap="all" spc="75" dirty="0">
              <a:solidFill>
                <a:srgbClr val="570A09"/>
              </a:solidFill>
              <a:effectLst/>
              <a:latin typeface="Century Gothic" panose="020B0502020202020204" pitchFamily="34" charset="0"/>
            </a:endParaRPr>
          </a:p>
          <a:p>
            <a:pPr marL="0" marR="0">
              <a:lnSpc>
                <a:spcPct val="115000"/>
              </a:lnSpc>
              <a:spcBef>
                <a:spcPts val="1000"/>
              </a:spcBef>
              <a:spcAft>
                <a:spcPts val="10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The second metric is the number of distribution and transmission wires downed within AEC’s service territory.  For purposes of this metric, a wires down event includes any instance where an electric transmission or primary distribution conductor falls to the ground or on to a foreign object.  AEC will divide the wires down metric between wires down inside and outside of the High Fire Threat District. </a:t>
            </a:r>
            <a:endParaRPr lang="en-US" sz="800" dirty="0">
              <a:effectLst/>
              <a:latin typeface="Century Gothic" panose="020B0502020202020204" pitchFamily="34" charset="0"/>
              <a:ea typeface="Times New Roman" panose="02020603050405020304" pitchFamily="18" charset="0"/>
              <a:cs typeface="Times New Roman" panose="02020603050405020304" pitchFamily="18" charset="0"/>
            </a:endParaRPr>
          </a:p>
          <a:p>
            <a:r>
              <a:rPr lang="en-US" sz="1000" dirty="0">
                <a:effectLst/>
                <a:latin typeface="Calibri" panose="020F0502020204030204" pitchFamily="34" charset="0"/>
                <a:ea typeface="Times New Roman" panose="02020603050405020304" pitchFamily="18" charset="0"/>
              </a:rPr>
              <a:t>AEC will not normalize this metric by excluding unusual events, such as severe storms.  Instead, AEC will supplement this metric with a qualitative description of any such unusual events</a:t>
            </a:r>
            <a:endParaRPr lang="en-US" sz="1000" dirty="0">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22</a:t>
            </a:fld>
            <a:endParaRPr lang="en-US"/>
          </a:p>
        </p:txBody>
      </p:sp>
    </p:spTree>
    <p:extLst>
      <p:ext uri="{BB962C8B-B14F-4D97-AF65-F5344CB8AC3E}">
        <p14:creationId xmlns:p14="http://schemas.microsoft.com/office/powerpoint/2010/main" val="218722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22F52A-5AA3-4E9A-A8F0-B42432076D48}" type="slidenum">
              <a:rPr lang="en-US" smtClean="0"/>
              <a:t>23</a:t>
            </a:fld>
            <a:endParaRPr lang="en-US"/>
          </a:p>
        </p:txBody>
      </p:sp>
    </p:spTree>
    <p:extLst>
      <p:ext uri="{BB962C8B-B14F-4D97-AF65-F5344CB8AC3E}">
        <p14:creationId xmlns:p14="http://schemas.microsoft.com/office/powerpoint/2010/main" val="364641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80095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0118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13424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19531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95847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43551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7676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7107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5222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2647F38-B617-4D2F-AE0A-013F0C4D2C57}" type="datetimeFigureOut">
              <a:rPr lang="en-US" smtClean="0"/>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1163893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1527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6/24/2022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03082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6944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44374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3763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52068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18732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6/24/2022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945230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aec@anzaelectric.org" TargetMode="Externa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91A0-A9D2-4B89-A8B1-39E1D92F1D53}"/>
              </a:ext>
            </a:extLst>
          </p:cNvPr>
          <p:cNvSpPr>
            <a:spLocks noGrp="1"/>
          </p:cNvSpPr>
          <p:nvPr>
            <p:ph type="ctrTitle"/>
          </p:nvPr>
        </p:nvSpPr>
        <p:spPr>
          <a:xfrm>
            <a:off x="7400518" y="1447800"/>
            <a:ext cx="4143781" cy="3096987"/>
          </a:xfrm>
        </p:spPr>
        <p:txBody>
          <a:bodyPr>
            <a:normAutofit fontScale="90000"/>
          </a:bodyPr>
          <a:lstStyle/>
          <a:p>
            <a:pPr>
              <a:lnSpc>
                <a:spcPct val="90000"/>
              </a:lnSpc>
            </a:pPr>
            <a:br>
              <a:rPr lang="en-US" sz="2600" dirty="0"/>
            </a:br>
            <a:br>
              <a:rPr lang="en-US" sz="2600" dirty="0"/>
            </a:br>
            <a:br>
              <a:rPr lang="en-US" sz="2600" dirty="0"/>
            </a:br>
            <a:r>
              <a:rPr lang="en-US" sz="3600" b="1" dirty="0"/>
              <a:t>Wildfire Mitigation Plan Meeting</a:t>
            </a:r>
            <a:br>
              <a:rPr lang="en-US" sz="2600" dirty="0"/>
            </a:br>
            <a:br>
              <a:rPr lang="en-US" sz="2600" dirty="0"/>
            </a:br>
            <a:r>
              <a:rPr lang="en-US" sz="2600" b="1" dirty="0"/>
              <a:t>2022</a:t>
            </a:r>
            <a:br>
              <a:rPr lang="en-US" sz="2600" dirty="0"/>
            </a:br>
            <a:endParaRPr lang="en-US" sz="2600" dirty="0"/>
          </a:p>
        </p:txBody>
      </p:sp>
      <p:sp>
        <p:nvSpPr>
          <p:cNvPr id="26" name="Freeform: Shape 21">
            <a:extLst>
              <a:ext uri="{FF2B5EF4-FFF2-40B4-BE49-F238E27FC236}">
                <a16:creationId xmlns:a16="http://schemas.microsoft.com/office/drawing/2014/main" id="{22AC4D5D-0A9D-43D6-A836-13B38BA1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sp>
      <p:pic>
        <p:nvPicPr>
          <p:cNvPr id="3" name="Picture 2">
            <a:extLst>
              <a:ext uri="{FF2B5EF4-FFF2-40B4-BE49-F238E27FC236}">
                <a16:creationId xmlns:a16="http://schemas.microsoft.com/office/drawing/2014/main" id="{CF2E03C6-996E-4890-9444-039728CDBA91}"/>
              </a:ext>
            </a:extLst>
          </p:cNvPr>
          <p:cNvPicPr>
            <a:picLocks noChangeAspect="1"/>
          </p:cNvPicPr>
          <p:nvPr/>
        </p:nvPicPr>
        <p:blipFill>
          <a:blip r:embed="rId3"/>
          <a:stretch>
            <a:fillRect/>
          </a:stretch>
        </p:blipFill>
        <p:spPr>
          <a:xfrm>
            <a:off x="643855" y="1398622"/>
            <a:ext cx="5454404" cy="1199968"/>
          </a:xfrm>
          <a:prstGeom prst="rect">
            <a:avLst/>
          </a:prstGeom>
          <a:effectLst/>
        </p:spPr>
      </p:pic>
      <p:sp>
        <p:nvSpPr>
          <p:cNvPr id="27" name="Freeform 27">
            <a:extLst>
              <a:ext uri="{FF2B5EF4-FFF2-40B4-BE49-F238E27FC236}">
                <a16:creationId xmlns:a16="http://schemas.microsoft.com/office/drawing/2014/main" id="{6929218D-E6E8-4BC7-9F4C-397A7FE53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Picture 8" descr="A picture containing text, tree, outdoor, day&#10;&#10;Description automatically generated">
            <a:extLst>
              <a:ext uri="{FF2B5EF4-FFF2-40B4-BE49-F238E27FC236}">
                <a16:creationId xmlns:a16="http://schemas.microsoft.com/office/drawing/2014/main" id="{D0020236-FFF6-9ADB-F10D-3A8315457FD1}"/>
              </a:ext>
            </a:extLst>
          </p:cNvPr>
          <p:cNvPicPr>
            <a:picLocks noChangeAspect="1"/>
          </p:cNvPicPr>
          <p:nvPr/>
        </p:nvPicPr>
        <p:blipFill>
          <a:blip r:embed="rId4"/>
          <a:stretch>
            <a:fillRect/>
          </a:stretch>
        </p:blipFill>
        <p:spPr>
          <a:xfrm>
            <a:off x="517236" y="2926199"/>
            <a:ext cx="2462729" cy="3283639"/>
          </a:xfrm>
          <a:prstGeom prst="rect">
            <a:avLst/>
          </a:prstGeom>
          <a:effectLst/>
        </p:spPr>
      </p:pic>
      <p:pic>
        <p:nvPicPr>
          <p:cNvPr id="10" name="Picture 9" descr="A picture containing text, sky, nature, spring&#10;&#10;Description automatically generated">
            <a:extLst>
              <a:ext uri="{FF2B5EF4-FFF2-40B4-BE49-F238E27FC236}">
                <a16:creationId xmlns:a16="http://schemas.microsoft.com/office/drawing/2014/main" id="{E3581CB7-9254-703F-B7E4-13A3064D38FD}"/>
              </a:ext>
            </a:extLst>
          </p:cNvPr>
          <p:cNvPicPr>
            <a:picLocks noChangeAspect="1"/>
          </p:cNvPicPr>
          <p:nvPr/>
        </p:nvPicPr>
        <p:blipFill>
          <a:blip r:embed="rId5"/>
          <a:stretch>
            <a:fillRect/>
          </a:stretch>
        </p:blipFill>
        <p:spPr>
          <a:xfrm flipH="1">
            <a:off x="3259636" y="2975462"/>
            <a:ext cx="2595587" cy="3234376"/>
          </a:xfrm>
          <a:prstGeom prst="rect">
            <a:avLst/>
          </a:prstGeom>
          <a:effectLst/>
        </p:spPr>
      </p:pic>
    </p:spTree>
    <p:extLst>
      <p:ext uri="{BB962C8B-B14F-4D97-AF65-F5344CB8AC3E}">
        <p14:creationId xmlns:p14="http://schemas.microsoft.com/office/powerpoint/2010/main" val="1363905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1B9BD7-EDB0-6E10-553A-C889EBFD859E}"/>
              </a:ext>
            </a:extLst>
          </p:cNvPr>
          <p:cNvSpPr>
            <a:spLocks noGrp="1"/>
          </p:cNvSpPr>
          <p:nvPr>
            <p:ph type="title"/>
          </p:nvPr>
        </p:nvSpPr>
        <p:spPr>
          <a:xfrm>
            <a:off x="157018" y="195198"/>
            <a:ext cx="4090139" cy="4675396"/>
          </a:xfrm>
        </p:spPr>
        <p:txBody>
          <a:bodyPr anchor="ctr">
            <a:normAutofit/>
          </a:bodyPr>
          <a:lstStyle/>
          <a:p>
            <a:r>
              <a:rPr lang="en-US" sz="3900" b="1" dirty="0">
                <a:solidFill>
                  <a:srgbClr val="F2F2F2"/>
                </a:solidFill>
              </a:rPr>
              <a:t>Identification of key wildfire risks and risk drivers</a:t>
            </a:r>
            <a:br>
              <a:rPr lang="en-US" sz="3900" b="1" dirty="0">
                <a:solidFill>
                  <a:srgbClr val="F2F2F2"/>
                </a:solidFill>
              </a:rPr>
            </a:br>
            <a:r>
              <a:rPr lang="en-US" sz="3900" b="1" dirty="0">
                <a:solidFill>
                  <a:srgbClr val="F2F2F2"/>
                </a:solidFill>
              </a:rPr>
              <a:t>Cont.</a:t>
            </a:r>
          </a:p>
        </p:txBody>
      </p:sp>
      <p:sp>
        <p:nvSpPr>
          <p:cNvPr id="51" name="Rectangle 50">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4" name="Content Placeholder 2">
            <a:extLst>
              <a:ext uri="{FF2B5EF4-FFF2-40B4-BE49-F238E27FC236}">
                <a16:creationId xmlns:a16="http://schemas.microsoft.com/office/drawing/2014/main" id="{72F34B05-3E31-B483-158B-6E91A6B14416}"/>
              </a:ext>
            </a:extLst>
          </p:cNvPr>
          <p:cNvGraphicFramePr>
            <a:graphicFrameLocks noGrp="1"/>
          </p:cNvGraphicFramePr>
          <p:nvPr>
            <p:ph idx="1"/>
            <p:extLst>
              <p:ext uri="{D42A27DB-BD31-4B8C-83A1-F6EECF244321}">
                <p14:modId xmlns:p14="http://schemas.microsoft.com/office/powerpoint/2010/main" val="1156662866"/>
              </p:ext>
            </p:extLst>
          </p:nvPr>
        </p:nvGraphicFramePr>
        <p:xfrm>
          <a:off x="5310909" y="554182"/>
          <a:ext cx="6232161" cy="5532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9497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2ADE-D4E7-41D0-8C98-2E64351DC054}"/>
              </a:ext>
            </a:extLst>
          </p:cNvPr>
          <p:cNvSpPr>
            <a:spLocks noGrp="1"/>
          </p:cNvSpPr>
          <p:nvPr>
            <p:ph type="title"/>
          </p:nvPr>
        </p:nvSpPr>
        <p:spPr>
          <a:xfrm>
            <a:off x="212437" y="203196"/>
            <a:ext cx="11979564" cy="827318"/>
          </a:xfrm>
        </p:spPr>
        <p:txBody>
          <a:bodyPr/>
          <a:lstStyle/>
          <a:p>
            <a:r>
              <a:rPr lang="en-US" dirty="0">
                <a:latin typeface="Arial" panose="020B0604020202020204" pitchFamily="34" charset="0"/>
                <a:cs typeface="Arial" panose="020B0604020202020204" pitchFamily="34" charset="0"/>
              </a:rPr>
              <a:t>High-Risk Fire Areas in the AEC Service Territory</a:t>
            </a:r>
          </a:p>
        </p:txBody>
      </p:sp>
      <p:pic>
        <p:nvPicPr>
          <p:cNvPr id="4" name="Picture 3">
            <a:extLst>
              <a:ext uri="{FF2B5EF4-FFF2-40B4-BE49-F238E27FC236}">
                <a16:creationId xmlns:a16="http://schemas.microsoft.com/office/drawing/2014/main" id="{FB97472E-90A2-4AFD-ACD8-3F8080B18B84}"/>
              </a:ext>
            </a:extLst>
          </p:cNvPr>
          <p:cNvPicPr>
            <a:picLocks noChangeAspect="1"/>
          </p:cNvPicPr>
          <p:nvPr/>
        </p:nvPicPr>
        <p:blipFill>
          <a:blip r:embed="rId2"/>
          <a:stretch>
            <a:fillRect/>
          </a:stretch>
        </p:blipFill>
        <p:spPr>
          <a:xfrm>
            <a:off x="449943" y="1371260"/>
            <a:ext cx="11742057" cy="5486740"/>
          </a:xfrm>
          <a:prstGeom prst="rect">
            <a:avLst/>
          </a:prstGeom>
        </p:spPr>
      </p:pic>
    </p:spTree>
    <p:extLst>
      <p:ext uri="{BB962C8B-B14F-4D97-AF65-F5344CB8AC3E}">
        <p14:creationId xmlns:p14="http://schemas.microsoft.com/office/powerpoint/2010/main" val="3206562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A76F-A171-10D4-7097-D63756775E19}"/>
              </a:ext>
            </a:extLst>
          </p:cNvPr>
          <p:cNvSpPr>
            <a:spLocks noGrp="1"/>
          </p:cNvSpPr>
          <p:nvPr>
            <p:ph type="title"/>
          </p:nvPr>
        </p:nvSpPr>
        <p:spPr>
          <a:xfrm>
            <a:off x="648930" y="629266"/>
            <a:ext cx="4795482" cy="1641987"/>
          </a:xfrm>
        </p:spPr>
        <p:txBody>
          <a:bodyPr>
            <a:normAutofit/>
          </a:bodyPr>
          <a:lstStyle/>
          <a:p>
            <a:pPr>
              <a:lnSpc>
                <a:spcPct val="90000"/>
              </a:lnSpc>
            </a:pPr>
            <a:r>
              <a:rPr lang="en-US" sz="3600" b="1"/>
              <a:t>Description of Wildfire Prevention Strategies</a:t>
            </a:r>
          </a:p>
        </p:txBody>
      </p:sp>
      <p:pic>
        <p:nvPicPr>
          <p:cNvPr id="4" name="Picture 3">
            <a:extLst>
              <a:ext uri="{FF2B5EF4-FFF2-40B4-BE49-F238E27FC236}">
                <a16:creationId xmlns:a16="http://schemas.microsoft.com/office/drawing/2014/main" id="{15443AB0-2666-34A1-13D2-ABF347B66E5B}"/>
              </a:ext>
            </a:extLst>
          </p:cNvPr>
          <p:cNvPicPr>
            <a:picLocks noChangeAspect="1"/>
          </p:cNvPicPr>
          <p:nvPr/>
        </p:nvPicPr>
        <p:blipFill rotWithShape="1">
          <a:blip r:embed="rId3"/>
          <a:srcRect l="11348" r="1185" b="1"/>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9" name="Rectangle 8">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2CBB8F4-01B7-334E-8BD5-FC58DAB263A9}"/>
              </a:ext>
            </a:extLst>
          </p:cNvPr>
          <p:cNvSpPr>
            <a:spLocks noGrp="1"/>
          </p:cNvSpPr>
          <p:nvPr>
            <p:ph idx="1"/>
          </p:nvPr>
        </p:nvSpPr>
        <p:spPr>
          <a:xfrm>
            <a:off x="647701" y="2438401"/>
            <a:ext cx="4797256" cy="3809998"/>
          </a:xfrm>
        </p:spPr>
        <p:txBody>
          <a:bodyPr>
            <a:normAutofit/>
          </a:bodyPr>
          <a:lstStyle/>
          <a:p>
            <a:r>
              <a:rPr lang="en-US" sz="1700"/>
              <a:t>AEC Owned Weather Monitoring Stations</a:t>
            </a:r>
          </a:p>
          <a:p>
            <a:pPr lvl="1"/>
            <a:r>
              <a:rPr lang="en-US" sz="1700"/>
              <a:t>5 Strategically Placed In Wind Prone Areas Of AEC’s Service Territory</a:t>
            </a:r>
          </a:p>
          <a:p>
            <a:pPr lvl="1"/>
            <a:r>
              <a:rPr lang="en-US" sz="1700"/>
              <a:t>3 High Resolution 360-degree Cameras That Can Be Controlled Remotely</a:t>
            </a:r>
          </a:p>
          <a:p>
            <a:pPr lvl="1"/>
            <a:r>
              <a:rPr lang="en-US" sz="1700"/>
              <a:t>Researching The Addition Of Fuel Moisture Sensors </a:t>
            </a:r>
          </a:p>
          <a:p>
            <a:pPr lvl="1"/>
            <a:r>
              <a:rPr lang="en-US" sz="1700"/>
              <a:t>Partnerships With SCE And SDG&amp;E To Share Weather Station Information</a:t>
            </a:r>
          </a:p>
          <a:p>
            <a:pPr lvl="1"/>
            <a:endParaRPr lang="en-US" sz="1700"/>
          </a:p>
        </p:txBody>
      </p:sp>
    </p:spTree>
    <p:extLst>
      <p:ext uri="{BB962C8B-B14F-4D97-AF65-F5344CB8AC3E}">
        <p14:creationId xmlns:p14="http://schemas.microsoft.com/office/powerpoint/2010/main" val="186456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FC9A-8B64-431F-950F-7F510FE6FF0C}"/>
              </a:ext>
            </a:extLst>
          </p:cNvPr>
          <p:cNvSpPr>
            <a:spLocks noGrp="1"/>
          </p:cNvSpPr>
          <p:nvPr>
            <p:ph type="title"/>
          </p:nvPr>
        </p:nvSpPr>
        <p:spPr>
          <a:xfrm>
            <a:off x="362858" y="232229"/>
            <a:ext cx="4569360" cy="1672771"/>
          </a:xfrm>
        </p:spPr>
        <p:txBody>
          <a:bodyPr>
            <a:normAutofit/>
          </a:bodyPr>
          <a:lstStyle/>
          <a:p>
            <a:r>
              <a:rPr lang="en-US" b="1" dirty="0">
                <a:solidFill>
                  <a:schemeClr val="tx1"/>
                </a:solidFill>
              </a:rPr>
              <a:t>Weather Monitoring Cont.</a:t>
            </a:r>
          </a:p>
        </p:txBody>
      </p:sp>
      <p:sp>
        <p:nvSpPr>
          <p:cNvPr id="8" name="Content Placeholder 7">
            <a:extLst>
              <a:ext uri="{FF2B5EF4-FFF2-40B4-BE49-F238E27FC236}">
                <a16:creationId xmlns:a16="http://schemas.microsoft.com/office/drawing/2014/main" id="{15926018-8D54-4E0E-BD34-A7E8B12DB9E4}"/>
              </a:ext>
            </a:extLst>
          </p:cNvPr>
          <p:cNvSpPr>
            <a:spLocks noGrp="1"/>
          </p:cNvSpPr>
          <p:nvPr>
            <p:ph idx="1"/>
          </p:nvPr>
        </p:nvSpPr>
        <p:spPr>
          <a:xfrm>
            <a:off x="162931" y="1741714"/>
            <a:ext cx="4436778" cy="4668322"/>
          </a:xfrm>
        </p:spPr>
        <p:txBody>
          <a:bodyPr>
            <a:normAutofit/>
          </a:bodyPr>
          <a:lstStyle/>
          <a:p>
            <a:pPr>
              <a:buClr>
                <a:srgbClr val="82B7FC"/>
              </a:buClr>
            </a:pPr>
            <a:r>
              <a:rPr lang="en-US" dirty="0"/>
              <a:t>AEC utilizes weather monitoring systems including:</a:t>
            </a:r>
          </a:p>
          <a:p>
            <a:pPr lvl="1">
              <a:buClr>
                <a:srgbClr val="82B7FC"/>
              </a:buClr>
            </a:pPr>
            <a:r>
              <a:rPr lang="en-US" sz="2000" dirty="0"/>
              <a:t>National Weather Service</a:t>
            </a:r>
          </a:p>
          <a:p>
            <a:pPr marL="0" lvl="1">
              <a:buClr>
                <a:srgbClr val="82B7FC"/>
              </a:buClr>
            </a:pPr>
            <a:r>
              <a:rPr lang="en-US" sz="2000" dirty="0"/>
              <a:t>AEC has developed four operating conditions based on weather data analysis</a:t>
            </a:r>
          </a:p>
          <a:p>
            <a:pPr marL="400050" lvl="2">
              <a:buClr>
                <a:srgbClr val="82B7FC"/>
              </a:buClr>
            </a:pPr>
            <a:r>
              <a:rPr lang="en-US" sz="2000" dirty="0"/>
              <a:t>Normal Conditions</a:t>
            </a:r>
          </a:p>
          <a:p>
            <a:pPr marL="400050" lvl="2">
              <a:buClr>
                <a:srgbClr val="82B7FC"/>
              </a:buClr>
            </a:pPr>
            <a:r>
              <a:rPr lang="en-US" sz="2000" dirty="0"/>
              <a:t>Elevated Conditions</a:t>
            </a:r>
          </a:p>
          <a:p>
            <a:pPr marL="400050" lvl="2">
              <a:buClr>
                <a:srgbClr val="82B7FC"/>
              </a:buClr>
            </a:pPr>
            <a:r>
              <a:rPr lang="en-US" sz="2000" dirty="0"/>
              <a:t>Extreme Conditions</a:t>
            </a:r>
          </a:p>
          <a:p>
            <a:pPr marL="400050" lvl="2">
              <a:buClr>
                <a:srgbClr val="82B7FC"/>
              </a:buClr>
            </a:pPr>
            <a:r>
              <a:rPr lang="en-US" sz="2000" dirty="0"/>
              <a:t>Red Flag Conditions</a:t>
            </a:r>
          </a:p>
          <a:p>
            <a:pPr marL="400050" lvl="2">
              <a:buClr>
                <a:srgbClr val="82B7FC"/>
              </a:buClr>
            </a:pPr>
            <a:endParaRPr lang="en-US" dirty="0"/>
          </a:p>
          <a:p>
            <a:pPr lvl="1">
              <a:buClr>
                <a:srgbClr val="82B7FC"/>
              </a:buClr>
            </a:pPr>
            <a:endParaRPr lang="en-US" dirty="0"/>
          </a:p>
        </p:txBody>
      </p:sp>
      <p:pic>
        <p:nvPicPr>
          <p:cNvPr id="6" name="Picture 5">
            <a:extLst>
              <a:ext uri="{FF2B5EF4-FFF2-40B4-BE49-F238E27FC236}">
                <a16:creationId xmlns:a16="http://schemas.microsoft.com/office/drawing/2014/main" id="{9C19014A-F6D9-ED1A-7ABA-5132B0788F70}"/>
              </a:ext>
            </a:extLst>
          </p:cNvPr>
          <p:cNvPicPr>
            <a:picLocks noChangeAspect="1"/>
          </p:cNvPicPr>
          <p:nvPr/>
        </p:nvPicPr>
        <p:blipFill>
          <a:blip r:embed="rId3"/>
          <a:stretch>
            <a:fillRect/>
          </a:stretch>
        </p:blipFill>
        <p:spPr>
          <a:xfrm>
            <a:off x="4799634" y="1199877"/>
            <a:ext cx="7316095" cy="4668322"/>
          </a:xfrm>
          <a:prstGeom prst="rect">
            <a:avLst/>
          </a:prstGeom>
        </p:spPr>
      </p:pic>
    </p:spTree>
    <p:extLst>
      <p:ext uri="{BB962C8B-B14F-4D97-AF65-F5344CB8AC3E}">
        <p14:creationId xmlns:p14="http://schemas.microsoft.com/office/powerpoint/2010/main" val="205546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CC58-B295-4CE9-B594-0397FDB5AA5E}"/>
              </a:ext>
            </a:extLst>
          </p:cNvPr>
          <p:cNvSpPr>
            <a:spLocks noGrp="1"/>
          </p:cNvSpPr>
          <p:nvPr>
            <p:ph type="title"/>
          </p:nvPr>
        </p:nvSpPr>
        <p:spPr>
          <a:xfrm>
            <a:off x="348748" y="277093"/>
            <a:ext cx="6096000" cy="1078343"/>
          </a:xfrm>
        </p:spPr>
        <p:txBody>
          <a:bodyPr>
            <a:normAutofit fontScale="90000"/>
          </a:bodyPr>
          <a:lstStyle/>
          <a:p>
            <a:pPr>
              <a:lnSpc>
                <a:spcPct val="90000"/>
              </a:lnSpc>
            </a:pPr>
            <a:r>
              <a:rPr lang="en-US" sz="4000" b="1" dirty="0">
                <a:latin typeface="Arial" panose="020B0604020202020204" pitchFamily="34" charset="0"/>
                <a:cs typeface="Arial" panose="020B0604020202020204" pitchFamily="34" charset="0"/>
              </a:rPr>
              <a:t>System Resiliency </a:t>
            </a:r>
            <a:br>
              <a:rPr lang="en-US" sz="2300" dirty="0">
                <a:latin typeface="Arial" panose="020B0604020202020204" pitchFamily="34" charset="0"/>
                <a:cs typeface="Arial" panose="020B0604020202020204" pitchFamily="34" charset="0"/>
              </a:rPr>
            </a:br>
            <a:br>
              <a:rPr lang="en-US" sz="2300" dirty="0"/>
            </a:br>
            <a:endParaRPr lang="en-US" sz="2300" dirty="0"/>
          </a:p>
        </p:txBody>
      </p:sp>
      <p:pic>
        <p:nvPicPr>
          <p:cNvPr id="8" name="Picture 7">
            <a:extLst>
              <a:ext uri="{FF2B5EF4-FFF2-40B4-BE49-F238E27FC236}">
                <a16:creationId xmlns:a16="http://schemas.microsoft.com/office/drawing/2014/main" id="{521890A0-3AA5-72A5-ADDB-C2FC3495AB5F}"/>
              </a:ext>
            </a:extLst>
          </p:cNvPr>
          <p:cNvPicPr>
            <a:picLocks noChangeAspect="1"/>
          </p:cNvPicPr>
          <p:nvPr/>
        </p:nvPicPr>
        <p:blipFill rotWithShape="1">
          <a:blip r:embed="rId3"/>
          <a:srcRect l="826" r="31435"/>
          <a:stretch/>
        </p:blipFill>
        <p:spPr>
          <a:xfrm>
            <a:off x="4613644" y="609368"/>
            <a:ext cx="3409037" cy="5638797"/>
          </a:xfrm>
          <a:prstGeom prst="rect">
            <a:avLst/>
          </a:prstGeom>
          <a:effectLst>
            <a:outerShdw blurRad="50800" dist="38100" dir="5400000" algn="t" rotWithShape="0">
              <a:prstClr val="black">
                <a:alpha val="43000"/>
              </a:prstClr>
            </a:outerShdw>
          </a:effectLst>
        </p:spPr>
      </p:pic>
      <p:pic>
        <p:nvPicPr>
          <p:cNvPr id="4" name="Picture 3">
            <a:extLst>
              <a:ext uri="{FF2B5EF4-FFF2-40B4-BE49-F238E27FC236}">
                <a16:creationId xmlns:a16="http://schemas.microsoft.com/office/drawing/2014/main" id="{4D01F22B-3D96-4F7C-9453-B9300C361615}"/>
              </a:ext>
            </a:extLst>
          </p:cNvPr>
          <p:cNvPicPr>
            <a:picLocks noChangeAspect="1"/>
          </p:cNvPicPr>
          <p:nvPr/>
        </p:nvPicPr>
        <p:blipFill rotWithShape="1">
          <a:blip r:embed="rId4"/>
          <a:srcRect t="36783" r="-4" b="2360"/>
          <a:stretch/>
        </p:blipFill>
        <p:spPr>
          <a:xfrm>
            <a:off x="8135262" y="609602"/>
            <a:ext cx="3409037" cy="2766058"/>
          </a:xfrm>
          <a:prstGeom prst="rect">
            <a:avLst/>
          </a:prstGeom>
          <a:effectLst>
            <a:outerShdw blurRad="50800" dist="38100" dir="5400000" algn="t" rotWithShape="0">
              <a:prstClr val="black">
                <a:alpha val="43000"/>
              </a:prstClr>
            </a:outerShdw>
          </a:effectLst>
        </p:spPr>
      </p:pic>
      <p:sp>
        <p:nvSpPr>
          <p:cNvPr id="13" name="Rectangle 12">
            <a:extLst>
              <a:ext uri="{FF2B5EF4-FFF2-40B4-BE49-F238E27FC236}">
                <a16:creationId xmlns:a16="http://schemas.microsoft.com/office/drawing/2014/main" id="{0F8EDF29-1535-4A6E-807D-812733F33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B74131E-E7D4-4E36-8EAF-338AC7AF2FEF}"/>
              </a:ext>
            </a:extLst>
          </p:cNvPr>
          <p:cNvSpPr>
            <a:spLocks noGrp="1"/>
          </p:cNvSpPr>
          <p:nvPr>
            <p:ph idx="1"/>
          </p:nvPr>
        </p:nvSpPr>
        <p:spPr>
          <a:xfrm>
            <a:off x="0" y="1355436"/>
            <a:ext cx="4613644" cy="5105399"/>
          </a:xfrm>
        </p:spPr>
        <p:txBody>
          <a:bodyPr>
            <a:normAutofit/>
          </a:bodyPr>
          <a:lstStyle/>
          <a:p>
            <a:pPr lvl="1">
              <a:lnSpc>
                <a:spcPct val="90000"/>
              </a:lnSpc>
              <a:buClr>
                <a:srgbClr val="67E7FF"/>
              </a:buClr>
            </a:pPr>
            <a:r>
              <a:rPr lang="en-US" sz="2000" dirty="0">
                <a:latin typeface="Arial" panose="020B0604020202020204" pitchFamily="34" charset="0"/>
                <a:cs typeface="Arial" panose="020B0604020202020204" pitchFamily="34" charset="0"/>
              </a:rPr>
              <a:t>Design and Construction Standards (Updates) </a:t>
            </a:r>
          </a:p>
          <a:p>
            <a:pPr lvl="2">
              <a:lnSpc>
                <a:spcPct val="90000"/>
              </a:lnSpc>
              <a:buClr>
                <a:srgbClr val="67E7FF"/>
              </a:buClr>
              <a:buFont typeface="Wingdings" panose="05000000000000000000" pitchFamily="2" charset="2"/>
              <a:buChar char="v"/>
            </a:pPr>
            <a:r>
              <a:rPr lang="en-US" sz="2000" dirty="0">
                <a:latin typeface="Arial" panose="020B0604020202020204" pitchFamily="34" charset="0"/>
                <a:cs typeface="Arial" panose="020B0604020202020204" pitchFamily="34" charset="0"/>
              </a:rPr>
              <a:t>Rebuild Of Circuit In The Terwilliger Area</a:t>
            </a:r>
          </a:p>
          <a:p>
            <a:pPr lvl="2">
              <a:lnSpc>
                <a:spcPct val="90000"/>
              </a:lnSpc>
              <a:buClr>
                <a:srgbClr val="67E7FF"/>
              </a:buClr>
              <a:buFont typeface="Wingdings" panose="05000000000000000000" pitchFamily="2" charset="2"/>
              <a:buChar char="v"/>
            </a:pPr>
            <a:r>
              <a:rPr lang="en-US" sz="2000" dirty="0">
                <a:latin typeface="Arial" panose="020B0604020202020204" pitchFamily="34" charset="0"/>
                <a:cs typeface="Arial" panose="020B0604020202020204" pitchFamily="34" charset="0"/>
              </a:rPr>
              <a:t>Engineering Of Additional Circuits Has Begun</a:t>
            </a:r>
          </a:p>
          <a:p>
            <a:pPr lvl="2">
              <a:lnSpc>
                <a:spcPct val="90000"/>
              </a:lnSpc>
              <a:buClr>
                <a:srgbClr val="67E7FF"/>
              </a:buClr>
              <a:buFont typeface="Wingdings" panose="05000000000000000000" pitchFamily="2" charset="2"/>
              <a:buChar char="v"/>
            </a:pPr>
            <a:r>
              <a:rPr lang="en-US" sz="2000" dirty="0">
                <a:latin typeface="Arial" panose="020B0604020202020204" pitchFamily="34" charset="0"/>
                <a:cs typeface="Arial" panose="020B0604020202020204" pitchFamily="34" charset="0"/>
              </a:rPr>
              <a:t>Rebuild Of The Lappos Substation </a:t>
            </a:r>
          </a:p>
          <a:p>
            <a:pPr lvl="1">
              <a:lnSpc>
                <a:spcPct val="90000"/>
              </a:lnSpc>
              <a:buClr>
                <a:srgbClr val="67E7FF"/>
              </a:buClr>
            </a:pPr>
            <a:r>
              <a:rPr lang="en-US" sz="2000" dirty="0">
                <a:latin typeface="Arial" panose="020B0604020202020204" pitchFamily="34" charset="0"/>
                <a:cs typeface="Arial" panose="020B0604020202020204" pitchFamily="34" charset="0"/>
              </a:rPr>
              <a:t>Wood-to-Ductile Iron Program</a:t>
            </a:r>
          </a:p>
          <a:p>
            <a:pPr lvl="2">
              <a:lnSpc>
                <a:spcPct val="90000"/>
              </a:lnSpc>
              <a:buClr>
                <a:srgbClr val="67E7FF"/>
              </a:buClr>
              <a:buFont typeface="Wingdings" panose="05000000000000000000" pitchFamily="2" charset="2"/>
              <a:buChar char="v"/>
            </a:pPr>
            <a:r>
              <a:rPr lang="en-US" sz="2000" dirty="0">
                <a:latin typeface="Arial" panose="020B0604020202020204" pitchFamily="34" charset="0"/>
                <a:cs typeface="Arial" panose="020B0604020202020204" pitchFamily="34" charset="0"/>
              </a:rPr>
              <a:t>As Of Q1 2022 Nearly 200 Wood Poles Replaced</a:t>
            </a:r>
          </a:p>
          <a:p>
            <a:pPr lvl="2">
              <a:lnSpc>
                <a:spcPct val="90000"/>
              </a:lnSpc>
              <a:buClr>
                <a:srgbClr val="67E7FF"/>
              </a:buClr>
              <a:buFont typeface="Wingdings" panose="05000000000000000000" pitchFamily="2" charset="2"/>
              <a:buChar char="v"/>
            </a:pPr>
            <a:r>
              <a:rPr lang="en-US" sz="2000" dirty="0">
                <a:latin typeface="Arial" panose="020B0604020202020204" pitchFamily="34" charset="0"/>
                <a:cs typeface="Arial" panose="020B0604020202020204" pitchFamily="34" charset="0"/>
              </a:rPr>
              <a:t>During 2020 3,060 Poles Inspected</a:t>
            </a:r>
          </a:p>
          <a:p>
            <a:pPr lvl="1">
              <a:lnSpc>
                <a:spcPct val="90000"/>
              </a:lnSpc>
              <a:buClr>
                <a:srgbClr val="67E7FF"/>
              </a:buClr>
            </a:pPr>
            <a:endParaRPr lang="en-US" sz="1400" dirty="0"/>
          </a:p>
        </p:txBody>
      </p:sp>
      <p:pic>
        <p:nvPicPr>
          <p:cNvPr id="6" name="Picture 5">
            <a:extLst>
              <a:ext uri="{FF2B5EF4-FFF2-40B4-BE49-F238E27FC236}">
                <a16:creationId xmlns:a16="http://schemas.microsoft.com/office/drawing/2014/main" id="{92077E5E-8E14-D8F1-C6E9-9C391C3A1413}"/>
              </a:ext>
            </a:extLst>
          </p:cNvPr>
          <p:cNvPicPr>
            <a:picLocks noChangeAspect="1"/>
          </p:cNvPicPr>
          <p:nvPr/>
        </p:nvPicPr>
        <p:blipFill rotWithShape="1">
          <a:blip r:embed="rId5"/>
          <a:srcRect t="20880" r="-4" b="18264"/>
          <a:stretch/>
        </p:blipFill>
        <p:spPr>
          <a:xfrm>
            <a:off x="8135262" y="3482340"/>
            <a:ext cx="3409037" cy="276605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828348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8DDA378-6D41-F4D9-DE73-F090D615151F}"/>
              </a:ext>
            </a:extLst>
          </p:cNvPr>
          <p:cNvSpPr>
            <a:spLocks noGrp="1"/>
          </p:cNvSpPr>
          <p:nvPr>
            <p:ph type="title"/>
          </p:nvPr>
        </p:nvSpPr>
        <p:spPr>
          <a:xfrm>
            <a:off x="413892" y="100260"/>
            <a:ext cx="6188190" cy="1622321"/>
          </a:xfrm>
        </p:spPr>
        <p:txBody>
          <a:bodyPr>
            <a:normAutofit/>
          </a:bodyPr>
          <a:lstStyle/>
          <a:p>
            <a:r>
              <a:rPr lang="en-US" dirty="0">
                <a:solidFill>
                  <a:srgbClr val="EBEBEB"/>
                </a:solidFill>
                <a:latin typeface="Arial" panose="020B0604020202020204" pitchFamily="34" charset="0"/>
                <a:cs typeface="Arial" panose="020B0604020202020204" pitchFamily="34" charset="0"/>
              </a:rPr>
              <a:t>System Resiliency Cont.</a:t>
            </a:r>
            <a:endParaRPr lang="en-US" dirty="0">
              <a:solidFill>
                <a:srgbClr val="EBEBEB"/>
              </a:solidFill>
            </a:endParaRPr>
          </a:p>
        </p:txBody>
      </p:sp>
      <p:sp>
        <p:nvSpPr>
          <p:cNvPr id="3" name="Content Placeholder 2">
            <a:extLst>
              <a:ext uri="{FF2B5EF4-FFF2-40B4-BE49-F238E27FC236}">
                <a16:creationId xmlns:a16="http://schemas.microsoft.com/office/drawing/2014/main" id="{FFAF62E2-E5F2-2547-17D6-736874B5F684}"/>
              </a:ext>
            </a:extLst>
          </p:cNvPr>
          <p:cNvSpPr>
            <a:spLocks noGrp="1"/>
          </p:cNvSpPr>
          <p:nvPr>
            <p:ph idx="1"/>
          </p:nvPr>
        </p:nvSpPr>
        <p:spPr>
          <a:xfrm>
            <a:off x="184349" y="1120879"/>
            <a:ext cx="7043609" cy="4816764"/>
          </a:xfrm>
        </p:spPr>
        <p:txBody>
          <a:bodyPr>
            <a:normAutofit/>
          </a:bodyPr>
          <a:lstStyle/>
          <a:p>
            <a:pPr marL="742950" marR="0" lvl="1" indent="-285750" defTabSz="457200" rtl="0" eaLnBrk="1" fontAlgn="auto" latinLnBrk="0" hangingPunct="1">
              <a:lnSpc>
                <a:spcPct val="90000"/>
              </a:lnSpc>
              <a:spcBef>
                <a:spcPts val="1000"/>
              </a:spcBef>
              <a:spcAft>
                <a:spcPts val="0"/>
              </a:spcAft>
              <a:buClr>
                <a:srgbClr val="67E7FF"/>
              </a:buClr>
              <a:buSzPct val="80000"/>
              <a:buFont typeface="Wingdings 3" charset="2"/>
              <a:buChar char=""/>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Upgrading Automated Reclosers</a:t>
            </a:r>
          </a:p>
          <a:p>
            <a:pPr marL="1143000" marR="0" lvl="2" indent="-228600" defTabSz="457200" rtl="0" eaLnBrk="1" fontAlgn="auto" latinLnBrk="0" hangingPunct="1">
              <a:lnSpc>
                <a:spcPct val="90000"/>
              </a:lnSpc>
              <a:spcBef>
                <a:spcPts val="1000"/>
              </a:spcBef>
              <a:spcAft>
                <a:spcPts val="0"/>
              </a:spcAft>
              <a:buClr>
                <a:srgbClr val="67E7FF"/>
              </a:buClr>
              <a:buSzPct val="80000"/>
              <a:buFont typeface="Wingdings" panose="05000000000000000000" pitchFamily="2" charset="2"/>
              <a:buChar char="v"/>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Include A High Impedance Fault Detection </a:t>
            </a:r>
          </a:p>
          <a:p>
            <a:pPr marL="742950" marR="0" lvl="1" indent="-285750" defTabSz="457200" rtl="0" eaLnBrk="1" fontAlgn="auto" latinLnBrk="0" hangingPunct="1">
              <a:lnSpc>
                <a:spcPct val="90000"/>
              </a:lnSpc>
              <a:spcBef>
                <a:spcPts val="1000"/>
              </a:spcBef>
              <a:spcAft>
                <a:spcPts val="0"/>
              </a:spcAft>
              <a:buClr>
                <a:srgbClr val="67E7FF"/>
              </a:buClr>
              <a:buSzPct val="80000"/>
              <a:buFont typeface="Wingdings 3" charset="2"/>
              <a:buChar char=""/>
              <a:tabLst/>
              <a:defRPr/>
            </a:pPr>
            <a:r>
              <a:rPr lang="en-US" dirty="0">
                <a:solidFill>
                  <a:srgbClr val="FFFFFF"/>
                </a:solidFill>
                <a:latin typeface="Arial" panose="020B0604020202020204" pitchFamily="34" charset="0"/>
                <a:cs typeface="Arial" panose="020B0604020202020204" pitchFamily="34" charset="0"/>
              </a:rPr>
              <a:t>Phase 2 Of SunAnza &amp; Battery Energy Storage Completed</a:t>
            </a:r>
          </a:p>
          <a:p>
            <a:pPr marL="1200150" lvl="2" indent="-342900">
              <a:lnSpc>
                <a:spcPct val="90000"/>
              </a:lnSpc>
              <a:buClr>
                <a:srgbClr val="67E7FF"/>
              </a:buClr>
              <a:buFont typeface="Wingdings" panose="05000000000000000000" pitchFamily="2" charset="2"/>
              <a:buChar char="v"/>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3.5 MWs </a:t>
            </a:r>
            <a:r>
              <a:rPr lang="en-US" sz="1800" dirty="0">
                <a:solidFill>
                  <a:srgbClr val="FFFFFF"/>
                </a:solidFill>
                <a:latin typeface="Arial" panose="020B0604020202020204" pitchFamily="34" charset="0"/>
                <a:cs typeface="Arial" panose="020B0604020202020204" pitchFamily="34" charset="0"/>
              </a:rPr>
              <a:t>Of Solar Combined With 4.5 MWs / 9.5 MWhs Of Battery Storage</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742950" marR="0" lvl="1" indent="-285750" defTabSz="457200" rtl="0" eaLnBrk="1" fontAlgn="auto" latinLnBrk="0" hangingPunct="1">
              <a:lnSpc>
                <a:spcPct val="90000"/>
              </a:lnSpc>
              <a:spcBef>
                <a:spcPts val="1000"/>
              </a:spcBef>
              <a:spcAft>
                <a:spcPts val="0"/>
              </a:spcAft>
              <a:buClr>
                <a:srgbClr val="67E7FF"/>
              </a:buClr>
              <a:buSzPct val="80000"/>
              <a:buFont typeface="Wingdings 3" charset="2"/>
              <a:buChar char=""/>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Testing and Deploying Emerging Technologies</a:t>
            </a:r>
          </a:p>
          <a:p>
            <a:pPr marL="1200150" marR="0" lvl="2" indent="-342900" defTabSz="457200" rtl="0" eaLnBrk="1" fontAlgn="auto" latinLnBrk="0" hangingPunct="1">
              <a:lnSpc>
                <a:spcPct val="90000"/>
              </a:lnSpc>
              <a:spcBef>
                <a:spcPts val="1000"/>
              </a:spcBef>
              <a:spcAft>
                <a:spcPts val="0"/>
              </a:spcAft>
              <a:buClr>
                <a:srgbClr val="67E7FF"/>
              </a:buClr>
              <a:buSzPct val="80000"/>
              <a:buFont typeface="Wingdings" panose="05000000000000000000" pitchFamily="2" charset="2"/>
              <a:buChar char="v"/>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System High-risk Fuses That Can Be Replaced With Expulsion Fuses</a:t>
            </a:r>
          </a:p>
          <a:p>
            <a:pPr marL="1200150" marR="0" lvl="2" indent="-342900" defTabSz="457200" rtl="0" eaLnBrk="1" fontAlgn="auto" latinLnBrk="0" hangingPunct="1">
              <a:lnSpc>
                <a:spcPct val="90000"/>
              </a:lnSpc>
              <a:spcBef>
                <a:spcPts val="1000"/>
              </a:spcBef>
              <a:spcAft>
                <a:spcPts val="0"/>
              </a:spcAft>
              <a:buClr>
                <a:srgbClr val="67E7FF"/>
              </a:buClr>
              <a:buSzPct val="80000"/>
              <a:buFont typeface="Wingdings" panose="05000000000000000000" pitchFamily="2" charset="2"/>
              <a:buChar char="v"/>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Increased Use Of Wildlife Cover</a:t>
            </a:r>
          </a:p>
          <a:p>
            <a:pPr marL="1200150" marR="0" lvl="2" indent="-342900" defTabSz="457200" rtl="0" eaLnBrk="1" fontAlgn="auto" latinLnBrk="0" hangingPunct="1">
              <a:lnSpc>
                <a:spcPct val="90000"/>
              </a:lnSpc>
              <a:spcBef>
                <a:spcPts val="1000"/>
              </a:spcBef>
              <a:spcAft>
                <a:spcPts val="0"/>
              </a:spcAft>
              <a:buClr>
                <a:srgbClr val="67E7FF"/>
              </a:buClr>
              <a:buSzPct val="80000"/>
              <a:buFont typeface="Wingdings" panose="05000000000000000000" pitchFamily="2" charset="2"/>
              <a:buChar char="v"/>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Increasing The Use Of Conductor Spacers </a:t>
            </a:r>
          </a:p>
          <a:p>
            <a:pPr marL="1200150" marR="0" lvl="2" indent="-342900" defTabSz="457200" rtl="0" eaLnBrk="1" fontAlgn="auto" latinLnBrk="0" hangingPunct="1">
              <a:lnSpc>
                <a:spcPct val="90000"/>
              </a:lnSpc>
              <a:spcBef>
                <a:spcPts val="1000"/>
              </a:spcBef>
              <a:spcAft>
                <a:spcPts val="0"/>
              </a:spcAft>
              <a:buClr>
                <a:srgbClr val="67E7FF"/>
              </a:buClr>
              <a:buSzPct val="80000"/>
              <a:buFont typeface="Wingdings" panose="05000000000000000000" pitchFamily="2" charset="2"/>
              <a:buChar char="v"/>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Outage Mapping In Real-time Is In Progress</a:t>
            </a:r>
          </a:p>
          <a:p>
            <a:pPr lvl="1">
              <a:lnSpc>
                <a:spcPct val="90000"/>
              </a:lnSpc>
              <a:buClr>
                <a:srgbClr val="67E7FF"/>
              </a:buClr>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Facility Inspection and Repair Program</a:t>
            </a:r>
          </a:p>
          <a:p>
            <a:pPr marL="742950" marR="0" lvl="1" indent="-285750" defTabSz="457200" rtl="0" eaLnBrk="1" fontAlgn="auto" latinLnBrk="0" hangingPunct="1">
              <a:lnSpc>
                <a:spcPct val="90000"/>
              </a:lnSpc>
              <a:spcBef>
                <a:spcPts val="1000"/>
              </a:spcBef>
              <a:spcAft>
                <a:spcPts val="0"/>
              </a:spcAft>
              <a:buClr>
                <a:srgbClr val="67E7FF"/>
              </a:buClr>
              <a:buSzPct val="80000"/>
              <a:buFont typeface="Wingdings 3" charset="2"/>
              <a:buChar char=""/>
              <a:tabLst/>
              <a:defRPr/>
            </a:pP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a:lnSpc>
                <a:spcPct val="90000"/>
              </a:lnSpc>
            </a:pPr>
            <a:endParaRPr lang="en-US" sz="1500" dirty="0">
              <a:solidFill>
                <a:srgbClr val="FFFFFF"/>
              </a:solidFill>
            </a:endParaRPr>
          </a:p>
        </p:txBody>
      </p:sp>
      <p:sp>
        <p:nvSpPr>
          <p:cNvPr id="1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55463315-3F17-8146-8E11-14F564E923B1}"/>
              </a:ext>
            </a:extLst>
          </p:cNvPr>
          <p:cNvPicPr>
            <a:picLocks noChangeAspect="1"/>
          </p:cNvPicPr>
          <p:nvPr/>
        </p:nvPicPr>
        <p:blipFill rotWithShape="1">
          <a:blip r:embed="rId3"/>
          <a:srcRect l="9891" r="18477" b="-1"/>
          <a:stretch/>
        </p:blipFill>
        <p:spPr>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5" name="Picture 4">
            <a:extLst>
              <a:ext uri="{FF2B5EF4-FFF2-40B4-BE49-F238E27FC236}">
                <a16:creationId xmlns:a16="http://schemas.microsoft.com/office/drawing/2014/main" id="{B3B59F9D-323E-1C25-D244-FBCF1B4CA8A2}"/>
              </a:ext>
            </a:extLst>
          </p:cNvPr>
          <p:cNvPicPr>
            <a:picLocks noChangeAspect="1"/>
          </p:cNvPicPr>
          <p:nvPr/>
        </p:nvPicPr>
        <p:blipFill rotWithShape="1">
          <a:blip r:embed="rId4"/>
          <a:srcRect l="13100" r="15976" b="1"/>
          <a:stretch/>
        </p:blipFill>
        <p:spPr>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extLst>
      <p:ext uri="{BB962C8B-B14F-4D97-AF65-F5344CB8AC3E}">
        <p14:creationId xmlns:p14="http://schemas.microsoft.com/office/powerpoint/2010/main" val="39987694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3C88-BD49-42E1-99BE-AD343C02096E}"/>
              </a:ext>
            </a:extLst>
          </p:cNvPr>
          <p:cNvSpPr>
            <a:spLocks noGrp="1"/>
          </p:cNvSpPr>
          <p:nvPr>
            <p:ph type="title"/>
          </p:nvPr>
        </p:nvSpPr>
        <p:spPr>
          <a:xfrm>
            <a:off x="4654297" y="74646"/>
            <a:ext cx="6850316" cy="1408922"/>
          </a:xfrm>
        </p:spPr>
        <p:txBody>
          <a:bodyPr vert="horz" lIns="91440" tIns="45720" rIns="91440" bIns="45720" rtlCol="0" anchor="t">
            <a:normAutofit/>
          </a:bodyPr>
          <a:lstStyle/>
          <a:p>
            <a:r>
              <a:rPr lang="en-US" dirty="0"/>
              <a:t>Vegetation Management</a:t>
            </a:r>
          </a:p>
        </p:txBody>
      </p:sp>
      <p:pic>
        <p:nvPicPr>
          <p:cNvPr id="1026" name="Picture 2">
            <a:extLst>
              <a:ext uri="{FF2B5EF4-FFF2-40B4-BE49-F238E27FC236}">
                <a16:creationId xmlns:a16="http://schemas.microsoft.com/office/drawing/2014/main" id="{482E7B23-FA23-4949-BA4F-071125BDF7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510" r="2" b="636"/>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6B91B5-A146-41AA-8837-16C93C5C3459}"/>
              </a:ext>
            </a:extLst>
          </p:cNvPr>
          <p:cNvSpPr txBox="1"/>
          <p:nvPr/>
        </p:nvSpPr>
        <p:spPr>
          <a:xfrm>
            <a:off x="4777272" y="1623527"/>
            <a:ext cx="7414727" cy="5082073"/>
          </a:xfrm>
          <a:prstGeom prst="rect">
            <a:avLst/>
          </a:prstGeom>
        </p:spPr>
        <p:txBody>
          <a:bodyPr vert="horz" lIns="91440" tIns="45720" rIns="91440" bIns="45720" rtlCol="0">
            <a:normAutofit/>
          </a:bodyPr>
          <a:lstStyle/>
          <a:p>
            <a:pPr marL="0" lvl="1">
              <a:spcBef>
                <a:spcPts val="1000"/>
              </a:spcBef>
              <a:buClr>
                <a:srgbClr val="E84C22"/>
              </a:buClr>
              <a:buFont typeface="Wingdings 3" charset="2"/>
              <a:buChar char=""/>
              <a:defRPr/>
            </a:pPr>
            <a:r>
              <a:rPr lang="en-US" sz="2400" dirty="0">
                <a:latin typeface="Century Gothic" panose="020B0502020202020204"/>
              </a:rPr>
              <a:t>As of December 31, 2020:</a:t>
            </a:r>
          </a:p>
          <a:p>
            <a:pPr marL="1257300" lvl="2" indent="-342900">
              <a:spcBef>
                <a:spcPts val="1000"/>
              </a:spcBef>
              <a:buClr>
                <a:srgbClr val="E84C22"/>
              </a:buClr>
              <a:buFont typeface="Wingdings" panose="05000000000000000000" pitchFamily="2" charset="2"/>
              <a:buChar char="v"/>
              <a:defRPr/>
            </a:pPr>
            <a:r>
              <a:rPr kumimoji="0" lang="en-US" sz="2400" b="0" i="0" u="none" strike="noStrike" kern="1200" cap="none" spc="0" normalizeH="0" baseline="0" noProof="0" dirty="0">
                <a:ln>
                  <a:noFill/>
                </a:ln>
                <a:effectLst/>
                <a:uLnTx/>
                <a:uFillTx/>
                <a:latin typeface="Century Gothic" panose="020B0502020202020204"/>
                <a:ea typeface="+mn-ea"/>
                <a:cs typeface="+mn-cs"/>
              </a:rPr>
              <a:t> A total of 1,792 trees have been either trimmed, removed, cleared around cooperative owned facilities.</a:t>
            </a:r>
          </a:p>
          <a:p>
            <a:pPr marL="0" lvl="2">
              <a:spcBef>
                <a:spcPts val="1000"/>
              </a:spcBef>
              <a:buClr>
                <a:srgbClr val="E84C22"/>
              </a:buClr>
              <a:buFont typeface="Wingdings 3" charset="2"/>
              <a:buChar char=""/>
              <a:defRPr/>
            </a:pPr>
            <a:r>
              <a:rPr lang="en-US" sz="2400" dirty="0">
                <a:latin typeface="Century Gothic" panose="020B0502020202020204"/>
              </a:rPr>
              <a:t>In 2021 weed &amp; herbicide treatment applied to 2 substations and our switch station</a:t>
            </a:r>
          </a:p>
          <a:p>
            <a:pPr marL="0" lvl="2">
              <a:spcBef>
                <a:spcPts val="1000"/>
              </a:spcBef>
              <a:buClr>
                <a:srgbClr val="E84C22"/>
              </a:buClr>
              <a:buFont typeface="Wingdings 3" charset="2"/>
              <a:buChar char=""/>
              <a:defRPr/>
            </a:pPr>
            <a:r>
              <a:rPr lang="en-US" sz="2400" dirty="0">
                <a:latin typeface="Century Gothic" panose="020B0502020202020204"/>
              </a:rPr>
              <a:t>Developing a Fuels Reduction Program</a:t>
            </a:r>
          </a:p>
          <a:p>
            <a:pPr marL="0" lvl="2">
              <a:spcBef>
                <a:spcPts val="1000"/>
              </a:spcBef>
              <a:buClr>
                <a:srgbClr val="E84C22"/>
              </a:buClr>
              <a:buFont typeface="Wingdings 3" charset="2"/>
              <a:buChar char=""/>
              <a:defRPr/>
            </a:pPr>
            <a:r>
              <a:rPr kumimoji="0" lang="en-US" sz="2400" b="0" i="0" u="none" strike="noStrike" kern="1200" cap="none" spc="0" normalizeH="0" baseline="0" noProof="0" dirty="0">
                <a:ln>
                  <a:noFill/>
                </a:ln>
                <a:effectLst/>
                <a:uLnTx/>
                <a:uFillTx/>
                <a:latin typeface="Century Gothic" panose="020B0502020202020204"/>
                <a:ea typeface="+mn-ea"/>
                <a:cs typeface="+mn-cs"/>
              </a:rPr>
              <a:t>Updated Ruling by the USFS on February 11, 2022, will be incorporated in future updates</a:t>
            </a:r>
          </a:p>
        </p:txBody>
      </p:sp>
    </p:spTree>
    <p:extLst>
      <p:ext uri="{BB962C8B-B14F-4D97-AF65-F5344CB8AC3E}">
        <p14:creationId xmlns:p14="http://schemas.microsoft.com/office/powerpoint/2010/main" val="32557762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D21-4CA7-4D6D-84E0-AC26A1D6F71B}"/>
              </a:ext>
            </a:extLst>
          </p:cNvPr>
          <p:cNvSpPr>
            <a:spLocks noGrp="1"/>
          </p:cNvSpPr>
          <p:nvPr>
            <p:ph type="title"/>
          </p:nvPr>
        </p:nvSpPr>
        <p:spPr>
          <a:xfrm>
            <a:off x="464056" y="200058"/>
            <a:ext cx="3865347" cy="1641986"/>
          </a:xfrm>
        </p:spPr>
        <p:txBody>
          <a:bodyPr>
            <a:normAutofit/>
          </a:bodyPr>
          <a:lstStyle/>
          <a:p>
            <a:r>
              <a:rPr lang="en-US" b="1" dirty="0"/>
              <a:t>Inspections</a:t>
            </a:r>
          </a:p>
        </p:txBody>
      </p:sp>
      <p:pic>
        <p:nvPicPr>
          <p:cNvPr id="4" name="Picture 3">
            <a:extLst>
              <a:ext uri="{FF2B5EF4-FFF2-40B4-BE49-F238E27FC236}">
                <a16:creationId xmlns:a16="http://schemas.microsoft.com/office/drawing/2014/main" id="{5998D0EF-3D22-4E1D-91F1-DB00DFACFAC8}"/>
              </a:ext>
            </a:extLst>
          </p:cNvPr>
          <p:cNvPicPr>
            <a:picLocks noChangeAspect="1"/>
          </p:cNvPicPr>
          <p:nvPr/>
        </p:nvPicPr>
        <p:blipFill rotWithShape="1">
          <a:blip r:embed="rId4"/>
          <a:srcRect l="2363" r="14958"/>
          <a:stretch/>
        </p:blipFill>
        <p:spPr>
          <a:xfrm>
            <a:off x="4634680" y="10"/>
            <a:ext cx="7560130" cy="6857990"/>
          </a:xfrm>
          <a:prstGeom prst="rect">
            <a:avLst/>
          </a:prstGeom>
        </p:spPr>
      </p:pic>
      <p:sp>
        <p:nvSpPr>
          <p:cNvPr id="9" name="Rectangle 8">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6241081-EB0D-4A87-A155-61545A72EB65}"/>
              </a:ext>
            </a:extLst>
          </p:cNvPr>
          <p:cNvSpPr>
            <a:spLocks noGrp="1"/>
          </p:cNvSpPr>
          <p:nvPr>
            <p:ph idx="1"/>
          </p:nvPr>
        </p:nvSpPr>
        <p:spPr>
          <a:xfrm>
            <a:off x="261257" y="1483568"/>
            <a:ext cx="4180113" cy="4889240"/>
          </a:xfrm>
        </p:spPr>
        <p:txBody>
          <a:bodyPr>
            <a:normAutofit/>
          </a:bodyPr>
          <a:lstStyle/>
          <a:p>
            <a:r>
              <a:rPr lang="en-US" sz="3200" dirty="0"/>
              <a:t>Patrol inspections</a:t>
            </a:r>
          </a:p>
          <a:p>
            <a:r>
              <a:rPr lang="en-US" sz="3200" dirty="0"/>
              <a:t>Detailed</a:t>
            </a:r>
          </a:p>
          <a:p>
            <a:r>
              <a:rPr lang="en-US" sz="3200" dirty="0"/>
              <a:t>Intrusive</a:t>
            </a:r>
          </a:p>
          <a:p>
            <a:r>
              <a:rPr lang="en-US" sz="3200" dirty="0"/>
              <a:t>Currently developing real-time outage mapping</a:t>
            </a:r>
          </a:p>
          <a:p>
            <a:pPr marL="0" indent="0">
              <a:buNone/>
            </a:pPr>
            <a:endParaRPr lang="en-US" dirty="0"/>
          </a:p>
          <a:p>
            <a:endParaRPr lang="en-US" dirty="0"/>
          </a:p>
        </p:txBody>
      </p:sp>
    </p:spTree>
    <p:extLst>
      <p:ext uri="{BB962C8B-B14F-4D97-AF65-F5344CB8AC3E}">
        <p14:creationId xmlns:p14="http://schemas.microsoft.com/office/powerpoint/2010/main" val="12954424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7E4204-E93C-417B-9ED0-F81552DE8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8E4A00-82CC-4AD0-B631-F820AEE4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7">
            <a:extLst>
              <a:ext uri="{FF2B5EF4-FFF2-40B4-BE49-F238E27FC236}">
                <a16:creationId xmlns:a16="http://schemas.microsoft.com/office/drawing/2014/main" id="{463665DF-25B8-4EE2-8F85-921EF38BE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9ABC190-AF62-4331-A65E-2307FAD00CAC}"/>
              </a:ext>
            </a:extLst>
          </p:cNvPr>
          <p:cNvSpPr>
            <a:spLocks noGrp="1"/>
          </p:cNvSpPr>
          <p:nvPr>
            <p:ph type="title"/>
          </p:nvPr>
        </p:nvSpPr>
        <p:spPr>
          <a:xfrm>
            <a:off x="648930" y="629267"/>
            <a:ext cx="9252154" cy="1016654"/>
          </a:xfrm>
        </p:spPr>
        <p:txBody>
          <a:bodyPr>
            <a:normAutofit/>
          </a:bodyPr>
          <a:lstStyle/>
          <a:p>
            <a:r>
              <a:rPr lang="en-US" b="1" dirty="0">
                <a:solidFill>
                  <a:srgbClr val="EBEBEB"/>
                </a:solidFill>
              </a:rPr>
              <a:t>Workforce Training</a:t>
            </a:r>
          </a:p>
        </p:txBody>
      </p:sp>
      <p:sp useBgFill="1">
        <p:nvSpPr>
          <p:cNvPr id="18" name="Freeform: Shape 17">
            <a:extLst>
              <a:ext uri="{FF2B5EF4-FFF2-40B4-BE49-F238E27FC236}">
                <a16:creationId xmlns:a16="http://schemas.microsoft.com/office/drawing/2014/main" id="{B3378DC2-950E-4B63-B833-32DE4719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A3E7411E-50B3-4784-931F-9097CCF726E7}"/>
              </a:ext>
            </a:extLst>
          </p:cNvPr>
          <p:cNvSpPr>
            <a:spLocks noGrp="1"/>
          </p:cNvSpPr>
          <p:nvPr>
            <p:ph idx="1"/>
          </p:nvPr>
        </p:nvSpPr>
        <p:spPr>
          <a:xfrm>
            <a:off x="167951" y="2286162"/>
            <a:ext cx="9162661" cy="4263928"/>
          </a:xfrm>
        </p:spPr>
        <p:txBody>
          <a:bodyPr>
            <a:noAutofit/>
          </a:bodyPr>
          <a:lstStyle/>
          <a:p>
            <a:pPr>
              <a:lnSpc>
                <a:spcPct val="90000"/>
              </a:lnSpc>
              <a:buClrTx/>
            </a:pPr>
            <a:r>
              <a:rPr lang="en-US" b="1" dirty="0"/>
              <a:t>AEC believes that an important line of defense against the ignition of fires is a well-trained and alert workforce. </a:t>
            </a:r>
          </a:p>
          <a:p>
            <a:pPr>
              <a:lnSpc>
                <a:spcPct val="90000"/>
              </a:lnSpc>
              <a:buClrTx/>
            </a:pPr>
            <a:r>
              <a:rPr lang="en-US" b="1" dirty="0"/>
              <a:t>2022 AEC began an internship program for college students enrolled in a forestry management program</a:t>
            </a:r>
          </a:p>
          <a:p>
            <a:pPr>
              <a:lnSpc>
                <a:spcPct val="90000"/>
              </a:lnSpc>
              <a:buClrTx/>
            </a:pPr>
            <a:r>
              <a:rPr lang="en-US" b="1" dirty="0"/>
              <a:t>All employees are aware of fire threat weather conditions </a:t>
            </a:r>
          </a:p>
          <a:p>
            <a:pPr>
              <a:lnSpc>
                <a:spcPct val="90000"/>
              </a:lnSpc>
              <a:buClrTx/>
            </a:pPr>
            <a:r>
              <a:rPr lang="en-US" b="1" dirty="0"/>
              <a:t>All employees must immediately: </a:t>
            </a:r>
          </a:p>
          <a:p>
            <a:pPr lvl="1">
              <a:lnSpc>
                <a:spcPct val="90000"/>
              </a:lnSpc>
              <a:buClrTx/>
              <a:buFont typeface="Wingdings" panose="05000000000000000000" pitchFamily="2" charset="2"/>
              <a:buChar char="v"/>
            </a:pPr>
            <a:r>
              <a:rPr lang="en-US" sz="2000" b="1" dirty="0"/>
              <a:t>Report and document any suspicious activities witnessed in the field, </a:t>
            </a:r>
          </a:p>
          <a:p>
            <a:pPr lvl="1">
              <a:lnSpc>
                <a:spcPct val="90000"/>
              </a:lnSpc>
              <a:buClrTx/>
              <a:buFont typeface="Wingdings" panose="05000000000000000000" pitchFamily="2" charset="2"/>
              <a:buChar char="v"/>
            </a:pPr>
            <a:r>
              <a:rPr lang="en-US" sz="2000" b="1" dirty="0"/>
              <a:t>Immediately report and document knowledge of any fires within AEC’s service territory </a:t>
            </a:r>
          </a:p>
          <a:p>
            <a:pPr lvl="1">
              <a:lnSpc>
                <a:spcPct val="90000"/>
              </a:lnSpc>
              <a:buClrTx/>
              <a:buFont typeface="Wingdings" panose="05000000000000000000" pitchFamily="2" charset="2"/>
              <a:buChar char="v"/>
            </a:pPr>
            <a:r>
              <a:rPr lang="en-US" sz="2000" b="1" dirty="0"/>
              <a:t>Document all known information related to any fire within the AEC service territory regardless of the cause.</a:t>
            </a:r>
          </a:p>
          <a:p>
            <a:pPr marL="0" lvl="1">
              <a:lnSpc>
                <a:spcPct val="90000"/>
              </a:lnSpc>
              <a:buClrTx/>
              <a:buFont typeface="Wingdings" panose="05000000000000000000" pitchFamily="2" charset="2"/>
              <a:buChar char="v"/>
            </a:pPr>
            <a:endParaRPr lang="en-US" sz="2000" b="1" dirty="0"/>
          </a:p>
        </p:txBody>
      </p:sp>
      <p:pic>
        <p:nvPicPr>
          <p:cNvPr id="7" name="Graphic 6" descr="Firefighter">
            <a:extLst>
              <a:ext uri="{FF2B5EF4-FFF2-40B4-BE49-F238E27FC236}">
                <a16:creationId xmlns:a16="http://schemas.microsoft.com/office/drawing/2014/main" id="{C968606C-892A-4493-8724-6C38DDFF1E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835" y="2754562"/>
            <a:ext cx="3110942" cy="3110942"/>
          </a:xfrm>
          <a:prstGeom prst="rect">
            <a:avLst/>
          </a:prstGeom>
          <a:effectLst/>
        </p:spPr>
      </p:pic>
    </p:spTree>
    <p:extLst>
      <p:ext uri="{BB962C8B-B14F-4D97-AF65-F5344CB8AC3E}">
        <p14:creationId xmlns:p14="http://schemas.microsoft.com/office/powerpoint/2010/main" val="42282878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4943-D3FB-4429-917E-0127BF8BFDC6}"/>
              </a:ext>
            </a:extLst>
          </p:cNvPr>
          <p:cNvSpPr>
            <a:spLocks noGrp="1"/>
          </p:cNvSpPr>
          <p:nvPr>
            <p:ph type="title"/>
          </p:nvPr>
        </p:nvSpPr>
        <p:spPr>
          <a:xfrm>
            <a:off x="485193" y="182130"/>
            <a:ext cx="9796337" cy="1400530"/>
          </a:xfrm>
        </p:spPr>
        <p:txBody>
          <a:bodyPr>
            <a:normAutofit fontScale="90000"/>
          </a:bodyPr>
          <a:lstStyle/>
          <a:p>
            <a:pPr>
              <a:lnSpc>
                <a:spcPct val="90000"/>
              </a:lnSpc>
            </a:pPr>
            <a:r>
              <a:rPr lang="en-US" sz="4400" b="1" dirty="0"/>
              <a:t>Community Outreach and Public Awareness</a:t>
            </a:r>
            <a:br>
              <a:rPr lang="en-US" sz="3300" b="1" cap="all" dirty="0"/>
            </a:br>
            <a:endParaRPr lang="en-US" sz="3300" dirty="0"/>
          </a:p>
        </p:txBody>
      </p:sp>
      <p:sp>
        <p:nvSpPr>
          <p:cNvPr id="10" name="Rectangle 9">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8367C263-5C99-7EE7-6781-7E632BF86E31}"/>
              </a:ext>
            </a:extLst>
          </p:cNvPr>
          <p:cNvGraphicFramePr>
            <a:graphicFrameLocks noGrp="1"/>
          </p:cNvGraphicFramePr>
          <p:nvPr>
            <p:ph idx="1"/>
            <p:extLst>
              <p:ext uri="{D42A27DB-BD31-4B8C-83A1-F6EECF244321}">
                <p14:modId xmlns:p14="http://schemas.microsoft.com/office/powerpoint/2010/main" val="1557532959"/>
              </p:ext>
            </p:extLst>
          </p:nvPr>
        </p:nvGraphicFramePr>
        <p:xfrm>
          <a:off x="485193" y="1418253"/>
          <a:ext cx="11159412" cy="4987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557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0117-736F-44A9-9B6C-A3467C303AF5}"/>
              </a:ext>
            </a:extLst>
          </p:cNvPr>
          <p:cNvSpPr>
            <a:spLocks noGrp="1"/>
          </p:cNvSpPr>
          <p:nvPr>
            <p:ph type="title"/>
          </p:nvPr>
        </p:nvSpPr>
        <p:spPr>
          <a:xfrm>
            <a:off x="1687669" y="624110"/>
            <a:ext cx="4137059" cy="1280890"/>
          </a:xfrm>
        </p:spPr>
        <p:txBody>
          <a:bodyPr>
            <a:normAutofit/>
          </a:bodyPr>
          <a:lstStyle/>
          <a:p>
            <a:r>
              <a:rPr lang="en-US" sz="4800" b="1" dirty="0"/>
              <a:t>Introductions</a:t>
            </a:r>
          </a:p>
        </p:txBody>
      </p:sp>
      <p:sp>
        <p:nvSpPr>
          <p:cNvPr id="94" name="Content Placeholder 93">
            <a:extLst>
              <a:ext uri="{FF2B5EF4-FFF2-40B4-BE49-F238E27FC236}">
                <a16:creationId xmlns:a16="http://schemas.microsoft.com/office/drawing/2014/main" id="{9F32EF0C-D33F-4836-854D-72077E9E5C02}"/>
              </a:ext>
            </a:extLst>
          </p:cNvPr>
          <p:cNvSpPr>
            <a:spLocks noGrp="1"/>
          </p:cNvSpPr>
          <p:nvPr>
            <p:ph idx="1"/>
          </p:nvPr>
        </p:nvSpPr>
        <p:spPr>
          <a:xfrm>
            <a:off x="1066800" y="2133600"/>
            <a:ext cx="4757928" cy="3777622"/>
          </a:xfrm>
        </p:spPr>
        <p:txBody>
          <a:bodyPr>
            <a:normAutofit/>
          </a:bodyPr>
          <a:lstStyle/>
          <a:p>
            <a:r>
              <a:rPr lang="en-US" sz="2800" dirty="0"/>
              <a:t>General Manager, Kevin Short</a:t>
            </a:r>
          </a:p>
          <a:p>
            <a:r>
              <a:rPr lang="en-US" sz="2800" dirty="0"/>
              <a:t>Operations Manager, Brian Baharie</a:t>
            </a:r>
          </a:p>
          <a:p>
            <a:r>
              <a:rPr lang="en-US" sz="2800" dirty="0"/>
              <a:t>Government Relations Liaison, Jennifer Williams</a:t>
            </a:r>
          </a:p>
        </p:txBody>
      </p:sp>
      <p:pic>
        <p:nvPicPr>
          <p:cNvPr id="7" name="Picture 6" descr="A person wearing a suit and tie&#10;&#10;Description automatically generated">
            <a:extLst>
              <a:ext uri="{FF2B5EF4-FFF2-40B4-BE49-F238E27FC236}">
                <a16:creationId xmlns:a16="http://schemas.microsoft.com/office/drawing/2014/main" id="{38EFBB6E-CAAC-4208-AE7A-5FB7905DAC1E}"/>
              </a:ext>
            </a:extLst>
          </p:cNvPr>
          <p:cNvPicPr>
            <a:picLocks noChangeAspect="1"/>
          </p:cNvPicPr>
          <p:nvPr/>
        </p:nvPicPr>
        <p:blipFill rotWithShape="1">
          <a:blip r:embed="rId2">
            <a:extLst>
              <a:ext uri="{28A0092B-C50C-407E-A947-70E740481C1C}">
                <a14:useLocalDpi xmlns:a14="http://schemas.microsoft.com/office/drawing/2010/main" val="0"/>
              </a:ext>
            </a:extLst>
          </a:blip>
          <a:srcRect l="17648" r="7535" b="-1"/>
          <a:stretch/>
        </p:blipFill>
        <p:spPr>
          <a:xfrm>
            <a:off x="6248401" y="943038"/>
            <a:ext cx="2362200" cy="4730015"/>
          </a:xfrm>
          <a:prstGeom prst="rect">
            <a:avLst/>
          </a:prstGeom>
        </p:spPr>
      </p:pic>
      <p:pic>
        <p:nvPicPr>
          <p:cNvPr id="5" name="Content Placeholder 4" descr="A person smiling for the camera&#10;&#10;Description automatically generated">
            <a:extLst>
              <a:ext uri="{FF2B5EF4-FFF2-40B4-BE49-F238E27FC236}">
                <a16:creationId xmlns:a16="http://schemas.microsoft.com/office/drawing/2014/main" id="{C0D36504-CE1B-42B0-B81A-9ADEA1C6582C}"/>
              </a:ext>
            </a:extLst>
          </p:cNvPr>
          <p:cNvPicPr>
            <a:picLocks noChangeAspect="1"/>
          </p:cNvPicPr>
          <p:nvPr/>
        </p:nvPicPr>
        <p:blipFill rotWithShape="1">
          <a:blip r:embed="rId3">
            <a:extLst>
              <a:ext uri="{28A0092B-C50C-407E-A947-70E740481C1C}">
                <a14:useLocalDpi xmlns:a14="http://schemas.microsoft.com/office/drawing/2010/main" val="0"/>
              </a:ext>
            </a:extLst>
          </a:blip>
          <a:srcRect t="4552" r="1" b="30802"/>
          <a:stretch/>
        </p:blipFill>
        <p:spPr>
          <a:xfrm>
            <a:off x="8771293" y="3347641"/>
            <a:ext cx="2990406" cy="2896141"/>
          </a:xfrm>
          <a:prstGeom prst="rect">
            <a:avLst/>
          </a:prstGeom>
        </p:spPr>
      </p:pic>
      <p:pic>
        <p:nvPicPr>
          <p:cNvPr id="4" name="Picture 3">
            <a:extLst>
              <a:ext uri="{FF2B5EF4-FFF2-40B4-BE49-F238E27FC236}">
                <a16:creationId xmlns:a16="http://schemas.microsoft.com/office/drawing/2014/main" id="{605B4048-9CAF-0542-3EB1-38F805365672}"/>
              </a:ext>
            </a:extLst>
          </p:cNvPr>
          <p:cNvPicPr>
            <a:picLocks noChangeAspect="1"/>
          </p:cNvPicPr>
          <p:nvPr/>
        </p:nvPicPr>
        <p:blipFill>
          <a:blip r:embed="rId4"/>
          <a:stretch>
            <a:fillRect/>
          </a:stretch>
        </p:blipFill>
        <p:spPr>
          <a:xfrm>
            <a:off x="8973919" y="147493"/>
            <a:ext cx="2772248" cy="3057995"/>
          </a:xfrm>
          <a:prstGeom prst="rect">
            <a:avLst/>
          </a:prstGeom>
        </p:spPr>
      </p:pic>
    </p:spTree>
    <p:extLst>
      <p:ext uri="{BB962C8B-B14F-4D97-AF65-F5344CB8AC3E}">
        <p14:creationId xmlns:p14="http://schemas.microsoft.com/office/powerpoint/2010/main" val="1791270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0634-40C9-4623-95D8-2CA7F423B2A5}"/>
              </a:ext>
            </a:extLst>
          </p:cNvPr>
          <p:cNvSpPr>
            <a:spLocks noGrp="1"/>
          </p:cNvSpPr>
          <p:nvPr>
            <p:ph type="title"/>
          </p:nvPr>
        </p:nvSpPr>
        <p:spPr>
          <a:xfrm>
            <a:off x="149290" y="186612"/>
            <a:ext cx="3088432" cy="5187821"/>
          </a:xfrm>
        </p:spPr>
        <p:txBody>
          <a:bodyPr>
            <a:normAutofit/>
          </a:bodyPr>
          <a:lstStyle/>
          <a:p>
            <a:r>
              <a:rPr lang="en-US" sz="3200" b="1" dirty="0">
                <a:solidFill>
                  <a:schemeClr val="tx1"/>
                </a:solidFill>
              </a:rPr>
              <a:t>Public Safety Power Shut-off Customer Notification Protocols</a:t>
            </a:r>
            <a:br>
              <a:rPr lang="en-US" sz="3200" b="1" cap="all" dirty="0">
                <a:solidFill>
                  <a:schemeClr val="bg1"/>
                </a:solidFill>
              </a:rPr>
            </a:br>
            <a:endParaRPr lang="en-US" sz="3200" dirty="0">
              <a:solidFill>
                <a:schemeClr val="bg1"/>
              </a:solidFill>
            </a:endParaRPr>
          </a:p>
        </p:txBody>
      </p:sp>
      <p:graphicFrame>
        <p:nvGraphicFramePr>
          <p:cNvPr id="5" name="Content Placeholder 2">
            <a:extLst>
              <a:ext uri="{FF2B5EF4-FFF2-40B4-BE49-F238E27FC236}">
                <a16:creationId xmlns:a16="http://schemas.microsoft.com/office/drawing/2014/main" id="{A4C02A77-C36A-447D-B42A-ABD8F9C29643}"/>
              </a:ext>
            </a:extLst>
          </p:cNvPr>
          <p:cNvGraphicFramePr>
            <a:graphicFrameLocks noGrp="1"/>
          </p:cNvGraphicFramePr>
          <p:nvPr>
            <p:ph idx="1"/>
            <p:extLst>
              <p:ext uri="{D42A27DB-BD31-4B8C-83A1-F6EECF244321}">
                <p14:modId xmlns:p14="http://schemas.microsoft.com/office/powerpoint/2010/main" val="2862950697"/>
              </p:ext>
            </p:extLst>
          </p:nvPr>
        </p:nvGraphicFramePr>
        <p:xfrm>
          <a:off x="3442995" y="391887"/>
          <a:ext cx="8462865" cy="5797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9236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picture containing vehicle&#10;&#10;Description automatically generated">
            <a:extLst>
              <a:ext uri="{FF2B5EF4-FFF2-40B4-BE49-F238E27FC236}">
                <a16:creationId xmlns:a16="http://schemas.microsoft.com/office/drawing/2014/main" id="{BF740069-4CAF-4125-8CBF-27067EA4B839}"/>
              </a:ext>
            </a:extLst>
          </p:cNvPr>
          <p:cNvPicPr>
            <a:picLocks noChangeAspect="1"/>
          </p:cNvPicPr>
          <p:nvPr/>
        </p:nvPicPr>
        <p:blipFill rotWithShape="1">
          <a:blip r:embed="rId2">
            <a:extLst>
              <a:ext uri="{28A0092B-C50C-407E-A947-70E740481C1C}">
                <a14:useLocalDpi xmlns:a14="http://schemas.microsoft.com/office/drawing/2010/main" val="0"/>
              </a:ext>
            </a:extLst>
          </a:blip>
          <a:srcRect l="19523" r="18350"/>
          <a:stretch/>
        </p:blipFill>
        <p:spPr>
          <a:xfrm>
            <a:off x="0" y="10"/>
            <a:ext cx="7574440" cy="6857990"/>
          </a:xfrm>
          <a:prstGeom prst="rect">
            <a:avLst/>
          </a:prstGeom>
        </p:spPr>
      </p:pic>
      <p:sp>
        <p:nvSpPr>
          <p:cNvPr id="2" name="Title 1">
            <a:extLst>
              <a:ext uri="{FF2B5EF4-FFF2-40B4-BE49-F238E27FC236}">
                <a16:creationId xmlns:a16="http://schemas.microsoft.com/office/drawing/2014/main" id="{DA259D31-6CB8-4ECC-BA25-7150113140BA}"/>
              </a:ext>
            </a:extLst>
          </p:cNvPr>
          <p:cNvSpPr>
            <a:spLocks noGrp="1"/>
          </p:cNvSpPr>
          <p:nvPr>
            <p:ph type="title"/>
          </p:nvPr>
        </p:nvSpPr>
        <p:spPr>
          <a:xfrm>
            <a:off x="7651793" y="398624"/>
            <a:ext cx="4387807" cy="778933"/>
          </a:xfrm>
        </p:spPr>
        <p:txBody>
          <a:bodyPr anchor="ctr">
            <a:noAutofit/>
          </a:bodyPr>
          <a:lstStyle/>
          <a:p>
            <a:r>
              <a:rPr lang="en-US" sz="4400" dirty="0">
                <a:solidFill>
                  <a:srgbClr val="FEFFFF"/>
                </a:solidFill>
              </a:rPr>
              <a:t>Restoration of Service</a:t>
            </a:r>
          </a:p>
        </p:txBody>
      </p:sp>
      <p:sp>
        <p:nvSpPr>
          <p:cNvPr id="3" name="Content Placeholder 2">
            <a:extLst>
              <a:ext uri="{FF2B5EF4-FFF2-40B4-BE49-F238E27FC236}">
                <a16:creationId xmlns:a16="http://schemas.microsoft.com/office/drawing/2014/main" id="{5C546DF1-2181-4C06-A387-84457B27B320}"/>
              </a:ext>
            </a:extLst>
          </p:cNvPr>
          <p:cNvSpPr>
            <a:spLocks noGrp="1"/>
          </p:cNvSpPr>
          <p:nvPr>
            <p:ph idx="1"/>
          </p:nvPr>
        </p:nvSpPr>
        <p:spPr>
          <a:xfrm>
            <a:off x="7860770" y="2017667"/>
            <a:ext cx="4331229" cy="4426675"/>
          </a:xfrm>
        </p:spPr>
        <p:txBody>
          <a:bodyPr>
            <a:normAutofit lnSpcReduction="10000"/>
          </a:bodyPr>
          <a:lstStyle/>
          <a:p>
            <a:r>
              <a:rPr lang="en-US" sz="2400" dirty="0">
                <a:solidFill>
                  <a:schemeClr val="tx1">
                    <a:lumMod val="95000"/>
                    <a:lumOff val="5000"/>
                  </a:schemeClr>
                </a:solidFill>
              </a:rPr>
              <a:t>Once the extreme fire threat conditions subside and it is safe to do so, AEC crews will begin patrolling power lines, repairing damaged equipment and restoring power to impacted members. AEC will provide condition updates and reasonable notice for the restoration of power. </a:t>
            </a:r>
          </a:p>
          <a:p>
            <a:endParaRPr lang="en-US" dirty="0">
              <a:solidFill>
                <a:schemeClr val="tx1">
                  <a:lumMod val="95000"/>
                  <a:lumOff val="5000"/>
                </a:schemeClr>
              </a:solidFill>
            </a:endParaRPr>
          </a:p>
        </p:txBody>
      </p:sp>
    </p:spTree>
    <p:extLst>
      <p:ext uri="{BB962C8B-B14F-4D97-AF65-F5344CB8AC3E}">
        <p14:creationId xmlns:p14="http://schemas.microsoft.com/office/powerpoint/2010/main" val="1961024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F4386-38EA-48DE-BFB6-2235C577320E}"/>
              </a:ext>
            </a:extLst>
          </p:cNvPr>
          <p:cNvPicPr>
            <a:picLocks noChangeAspect="1"/>
          </p:cNvPicPr>
          <p:nvPr/>
        </p:nvPicPr>
        <p:blipFill rotWithShape="1">
          <a:blip r:embed="rId3"/>
          <a:srcRect l="32075"/>
          <a:stretch/>
        </p:blipFill>
        <p:spPr>
          <a:xfrm>
            <a:off x="1" y="10"/>
            <a:ext cx="7574440" cy="6857990"/>
          </a:xfrm>
          <a:prstGeom prst="rect">
            <a:avLst/>
          </a:prstGeom>
        </p:spPr>
      </p:pic>
      <p:sp>
        <p:nvSpPr>
          <p:cNvPr id="2" name="Title 1">
            <a:extLst>
              <a:ext uri="{FF2B5EF4-FFF2-40B4-BE49-F238E27FC236}">
                <a16:creationId xmlns:a16="http://schemas.microsoft.com/office/drawing/2014/main" id="{E1D993CC-6B01-442F-B718-2682A9A3A37F}"/>
              </a:ext>
            </a:extLst>
          </p:cNvPr>
          <p:cNvSpPr>
            <a:spLocks noGrp="1"/>
          </p:cNvSpPr>
          <p:nvPr>
            <p:ph type="title"/>
          </p:nvPr>
        </p:nvSpPr>
        <p:spPr>
          <a:xfrm>
            <a:off x="131320" y="171580"/>
            <a:ext cx="7145866" cy="778933"/>
          </a:xfrm>
        </p:spPr>
        <p:txBody>
          <a:bodyPr anchor="ctr">
            <a:normAutofit fontScale="90000"/>
          </a:bodyPr>
          <a:lstStyle/>
          <a:p>
            <a:pPr>
              <a:lnSpc>
                <a:spcPct val="90000"/>
              </a:lnSpc>
            </a:pPr>
            <a:r>
              <a:rPr lang="en-US" b="1" dirty="0">
                <a:solidFill>
                  <a:srgbClr val="FEFFFF"/>
                </a:solidFill>
              </a:rPr>
              <a:t>Evaluating the Plan</a:t>
            </a:r>
            <a:br>
              <a:rPr lang="en-US" sz="2500" b="1" cap="all" dirty="0">
                <a:solidFill>
                  <a:srgbClr val="FEFFFF"/>
                </a:solidFill>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B399F958-C71C-4F92-BD37-1C9E0DC2B2CE}"/>
              </a:ext>
            </a:extLst>
          </p:cNvPr>
          <p:cNvSpPr>
            <a:spLocks noGrp="1"/>
          </p:cNvSpPr>
          <p:nvPr>
            <p:ph idx="1"/>
          </p:nvPr>
        </p:nvSpPr>
        <p:spPr>
          <a:xfrm>
            <a:off x="7687733" y="1101013"/>
            <a:ext cx="4274861" cy="5411754"/>
          </a:xfrm>
        </p:spPr>
        <p:txBody>
          <a:bodyPr>
            <a:normAutofit lnSpcReduction="10000"/>
          </a:bodyPr>
          <a:lstStyle/>
          <a:p>
            <a:r>
              <a:rPr lang="en-US" sz="2500" b="1" dirty="0"/>
              <a:t>Metrics and Assumptions for Measuring Plan Performance:</a:t>
            </a:r>
          </a:p>
          <a:p>
            <a:pPr lvl="1"/>
            <a:r>
              <a:rPr lang="en-US" sz="2300" b="1" dirty="0"/>
              <a:t>Compliance Management</a:t>
            </a:r>
          </a:p>
          <a:p>
            <a:pPr lvl="1"/>
            <a:r>
              <a:rPr lang="en-US" sz="2300" b="1" dirty="0"/>
              <a:t>Claims, Legal &amp; Regulatory</a:t>
            </a:r>
          </a:p>
          <a:p>
            <a:pPr lvl="1"/>
            <a:r>
              <a:rPr lang="en-US" sz="2300" b="1" dirty="0"/>
              <a:t>System Operations, Construction, &amp; Maintenance</a:t>
            </a:r>
          </a:p>
          <a:p>
            <a:pPr lvl="1"/>
            <a:r>
              <a:rPr lang="en-US" sz="2300" b="1" dirty="0"/>
              <a:t>Training</a:t>
            </a:r>
          </a:p>
          <a:p>
            <a:pPr lvl="1"/>
            <a:r>
              <a:rPr lang="en-US" sz="2300" b="1" dirty="0"/>
              <a:t>Root Cause Analysis</a:t>
            </a:r>
          </a:p>
          <a:p>
            <a:pPr lvl="1"/>
            <a:r>
              <a:rPr lang="en-US" sz="2300" b="1" dirty="0"/>
              <a:t>Lessons Learned</a:t>
            </a:r>
          </a:p>
          <a:p>
            <a:pPr lvl="1"/>
            <a:endParaRPr lang="en-US" b="1" cap="all" dirty="0"/>
          </a:p>
          <a:p>
            <a:pPr lvl="1"/>
            <a:endParaRPr lang="en-US" dirty="0">
              <a:solidFill>
                <a:schemeClr val="tx1">
                  <a:lumMod val="95000"/>
                  <a:lumOff val="5000"/>
                </a:schemeClr>
              </a:solidFill>
            </a:endParaRPr>
          </a:p>
        </p:txBody>
      </p:sp>
    </p:spTree>
    <p:extLst>
      <p:ext uri="{BB962C8B-B14F-4D97-AF65-F5344CB8AC3E}">
        <p14:creationId xmlns:p14="http://schemas.microsoft.com/office/powerpoint/2010/main" val="3589321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4B85-94B0-4A62-84FF-76102371386A}"/>
              </a:ext>
            </a:extLst>
          </p:cNvPr>
          <p:cNvSpPr>
            <a:spLocks noGrp="1"/>
          </p:cNvSpPr>
          <p:nvPr>
            <p:ph type="title"/>
          </p:nvPr>
        </p:nvSpPr>
        <p:spPr>
          <a:xfrm>
            <a:off x="1843391" y="624110"/>
            <a:ext cx="9383408" cy="1280890"/>
          </a:xfrm>
        </p:spPr>
        <p:txBody>
          <a:bodyPr>
            <a:normAutofit/>
          </a:bodyPr>
          <a:lstStyle/>
          <a:p>
            <a:r>
              <a:rPr lang="en-US" b="1" dirty="0">
                <a:solidFill>
                  <a:schemeClr val="bg1"/>
                </a:solidFill>
              </a:rPr>
              <a:t>Impact of Metrics on Plan</a:t>
            </a:r>
          </a:p>
        </p:txBody>
      </p:sp>
      <p:graphicFrame>
        <p:nvGraphicFramePr>
          <p:cNvPr id="5" name="Content Placeholder 2">
            <a:extLst>
              <a:ext uri="{FF2B5EF4-FFF2-40B4-BE49-F238E27FC236}">
                <a16:creationId xmlns:a16="http://schemas.microsoft.com/office/drawing/2014/main" id="{ED7221AC-B639-4460-A75F-3FCFD1755606}"/>
              </a:ext>
            </a:extLst>
          </p:cNvPr>
          <p:cNvGraphicFramePr>
            <a:graphicFrameLocks noGrp="1"/>
          </p:cNvGraphicFramePr>
          <p:nvPr>
            <p:ph idx="1"/>
            <p:extLst>
              <p:ext uri="{D42A27DB-BD31-4B8C-83A1-F6EECF244321}">
                <p14:modId xmlns:p14="http://schemas.microsoft.com/office/powerpoint/2010/main" val="541253224"/>
              </p:ext>
            </p:extLst>
          </p:nvPr>
        </p:nvGraphicFramePr>
        <p:xfrm>
          <a:off x="447869" y="1744824"/>
          <a:ext cx="11628017" cy="4946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6107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BDA80-627C-422A-AFFD-B7F1DC0F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3313"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0A8BBB2C-B340-4E08-AF6F-B15106097B8C}"/>
              </a:ext>
            </a:extLst>
          </p:cNvPr>
          <p:cNvSpPr>
            <a:spLocks noGrp="1"/>
          </p:cNvSpPr>
          <p:nvPr>
            <p:ph type="title"/>
          </p:nvPr>
        </p:nvSpPr>
        <p:spPr>
          <a:xfrm>
            <a:off x="646111" y="690879"/>
            <a:ext cx="3682049" cy="5557519"/>
          </a:xfrm>
        </p:spPr>
        <p:txBody>
          <a:bodyPr anchor="ctr">
            <a:normAutofit/>
          </a:bodyPr>
          <a:lstStyle/>
          <a:p>
            <a:pPr algn="r"/>
            <a:r>
              <a:rPr lang="en-US" b="1" dirty="0">
                <a:solidFill>
                  <a:srgbClr val="FFFFFF"/>
                </a:solidFill>
              </a:rPr>
              <a:t>Independent Evaluation</a:t>
            </a:r>
          </a:p>
        </p:txBody>
      </p:sp>
      <p:sp>
        <p:nvSpPr>
          <p:cNvPr id="3" name="Content Placeholder 2">
            <a:extLst>
              <a:ext uri="{FF2B5EF4-FFF2-40B4-BE49-F238E27FC236}">
                <a16:creationId xmlns:a16="http://schemas.microsoft.com/office/drawing/2014/main" id="{FD06CD25-6575-469D-B43F-BC84751CDD0C}"/>
              </a:ext>
            </a:extLst>
          </p:cNvPr>
          <p:cNvSpPr>
            <a:spLocks noGrp="1"/>
          </p:cNvSpPr>
          <p:nvPr>
            <p:ph idx="1"/>
          </p:nvPr>
        </p:nvSpPr>
        <p:spPr>
          <a:xfrm>
            <a:off x="4974271" y="382556"/>
            <a:ext cx="6571617" cy="5865844"/>
          </a:xfrm>
        </p:spPr>
        <p:txBody>
          <a:bodyPr anchor="ctr">
            <a:normAutofit/>
          </a:bodyPr>
          <a:lstStyle/>
          <a:p>
            <a:r>
              <a:rPr lang="en-US" sz="2400" dirty="0"/>
              <a:t>Public Utilities Code section 8387(c) requires AEC to contract with a qualified independent evaluator with experience in assessing the safe operation of electrical infrastructure to review and assess the comprehensiveness of this Wildfire Mitigation Plan. </a:t>
            </a:r>
          </a:p>
          <a:p>
            <a:r>
              <a:rPr lang="en-US" sz="2400" dirty="0"/>
              <a:t>In 2020 AEC contracted with Chloeta to conduct an independent evaluation of our Wildfire Mitigation Plan</a:t>
            </a:r>
          </a:p>
          <a:p>
            <a:pPr lvl="1"/>
            <a:r>
              <a:rPr lang="en-US" sz="2400" b="1" dirty="0"/>
              <a:t>Report concluded that AEC has developed a comprehensive Wildfire Mitigation Plan</a:t>
            </a:r>
          </a:p>
        </p:txBody>
      </p:sp>
    </p:spTree>
    <p:extLst>
      <p:ext uri="{BB962C8B-B14F-4D97-AF65-F5344CB8AC3E}">
        <p14:creationId xmlns:p14="http://schemas.microsoft.com/office/powerpoint/2010/main" val="30775591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93EC-AF30-41A3-BBD7-CCA3A4AEB064}"/>
              </a:ext>
            </a:extLst>
          </p:cNvPr>
          <p:cNvSpPr>
            <a:spLocks noGrp="1"/>
          </p:cNvSpPr>
          <p:nvPr>
            <p:ph type="title"/>
          </p:nvPr>
        </p:nvSpPr>
        <p:spPr>
          <a:xfrm>
            <a:off x="541867" y="787400"/>
            <a:ext cx="7145866" cy="778933"/>
          </a:xfrm>
        </p:spPr>
        <p:txBody>
          <a:bodyPr anchor="ctr">
            <a:normAutofit/>
          </a:bodyPr>
          <a:lstStyle/>
          <a:p>
            <a:r>
              <a:rPr lang="en-US" sz="4000" b="1" dirty="0">
                <a:solidFill>
                  <a:srgbClr val="FEFFFF"/>
                </a:solidFill>
              </a:rPr>
              <a:t>Questions and Comments</a:t>
            </a:r>
          </a:p>
        </p:txBody>
      </p:sp>
      <p:sp>
        <p:nvSpPr>
          <p:cNvPr id="3" name="Content Placeholder 2">
            <a:extLst>
              <a:ext uri="{FF2B5EF4-FFF2-40B4-BE49-F238E27FC236}">
                <a16:creationId xmlns:a16="http://schemas.microsoft.com/office/drawing/2014/main" id="{7DFB796A-8CE4-488C-92FA-5883115F5CFA}"/>
              </a:ext>
            </a:extLst>
          </p:cNvPr>
          <p:cNvSpPr>
            <a:spLocks noGrp="1"/>
          </p:cNvSpPr>
          <p:nvPr>
            <p:ph idx="1"/>
          </p:nvPr>
        </p:nvSpPr>
        <p:spPr>
          <a:xfrm>
            <a:off x="177421" y="1965278"/>
            <a:ext cx="8052177" cy="4892722"/>
          </a:xfrm>
        </p:spPr>
        <p:txBody>
          <a:bodyPr>
            <a:normAutofit/>
          </a:bodyPr>
          <a:lstStyle/>
          <a:p>
            <a:pPr marL="0" indent="0">
              <a:buNone/>
            </a:pPr>
            <a:r>
              <a:rPr lang="en-US" sz="3200" dirty="0">
                <a:solidFill>
                  <a:srgbClr val="FEFFFF"/>
                </a:solidFill>
              </a:rPr>
              <a:t>AEC would love to hear from you! If you have any burning questions or would like to comment on our plan, please send an email to </a:t>
            </a:r>
            <a:r>
              <a:rPr lang="en-US" sz="3200" u="sng" dirty="0">
                <a:solidFill>
                  <a:srgbClr val="FEFFFF"/>
                </a:solidFill>
                <a:hlinkClick r:id="rId2"/>
              </a:rPr>
              <a:t>aec@anzaelectric.org</a:t>
            </a:r>
            <a:r>
              <a:rPr lang="en-US" sz="3200" dirty="0">
                <a:solidFill>
                  <a:srgbClr val="FEFFFF"/>
                </a:solidFill>
              </a:rPr>
              <a:t>.</a:t>
            </a:r>
          </a:p>
          <a:p>
            <a:pPr marL="0" indent="0">
              <a:buNone/>
            </a:pPr>
            <a:endParaRPr lang="en-US" sz="3200" dirty="0">
              <a:solidFill>
                <a:srgbClr val="FEFFFF"/>
              </a:solidFill>
            </a:endParaRPr>
          </a:p>
          <a:p>
            <a:pPr marL="0" indent="0">
              <a:buNone/>
            </a:pPr>
            <a:r>
              <a:rPr lang="en-US" sz="3200" dirty="0">
                <a:solidFill>
                  <a:srgbClr val="FEFFFF"/>
                </a:solidFill>
              </a:rPr>
              <a:t>Thank You!!</a:t>
            </a:r>
          </a:p>
        </p:txBody>
      </p:sp>
      <p:pic>
        <p:nvPicPr>
          <p:cNvPr id="16" name="Graphic 15" descr="Blog">
            <a:extLst>
              <a:ext uri="{FF2B5EF4-FFF2-40B4-BE49-F238E27FC236}">
                <a16:creationId xmlns:a16="http://schemas.microsoft.com/office/drawing/2014/main" id="{93B6DB40-0BE9-4937-A407-2D92BAC2EE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057" y="2462282"/>
            <a:ext cx="3001931" cy="3001931"/>
          </a:xfrm>
          <a:prstGeom prst="rect">
            <a:avLst/>
          </a:prstGeom>
        </p:spPr>
      </p:pic>
    </p:spTree>
    <p:extLst>
      <p:ext uri="{BB962C8B-B14F-4D97-AF65-F5344CB8AC3E}">
        <p14:creationId xmlns:p14="http://schemas.microsoft.com/office/powerpoint/2010/main" val="29548764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331F6A-DA09-422D-8CED-00C0B4585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7C2F65-00C4-451C-8BFA-E765DEC1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0E292-859F-4A32-933A-C2393A9FDE43}"/>
              </a:ext>
            </a:extLst>
          </p:cNvPr>
          <p:cNvSpPr>
            <a:spLocks noGrp="1"/>
          </p:cNvSpPr>
          <p:nvPr>
            <p:ph type="title"/>
          </p:nvPr>
        </p:nvSpPr>
        <p:spPr>
          <a:xfrm>
            <a:off x="7825169" y="1447799"/>
            <a:ext cx="2731458" cy="4766734"/>
          </a:xfrm>
        </p:spPr>
        <p:txBody>
          <a:bodyPr anchor="t">
            <a:normAutofit/>
          </a:bodyPr>
          <a:lstStyle/>
          <a:p>
            <a:r>
              <a:rPr lang="en-US" sz="3700" b="1" cap="all" dirty="0">
                <a:solidFill>
                  <a:schemeClr val="tx1"/>
                </a:solidFill>
              </a:rPr>
              <a:t>Policy Statement</a:t>
            </a:r>
            <a:br>
              <a:rPr lang="en-US" sz="3700" b="1" cap="all" dirty="0">
                <a:solidFill>
                  <a:schemeClr val="tx1"/>
                </a:solidFill>
              </a:rPr>
            </a:br>
            <a:endParaRPr lang="en-US" sz="3700" dirty="0">
              <a:solidFill>
                <a:schemeClr val="tx1"/>
              </a:solidFill>
            </a:endParaRPr>
          </a:p>
        </p:txBody>
      </p:sp>
      <p:sp>
        <p:nvSpPr>
          <p:cNvPr id="12" name="Rectangle 11">
            <a:extLst>
              <a:ext uri="{FF2B5EF4-FFF2-40B4-BE49-F238E27FC236}">
                <a16:creationId xmlns:a16="http://schemas.microsoft.com/office/drawing/2014/main" id="{50DDF752-B2A6-49DC-B474-8E1F71AFF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4859"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Content Placeholder 2">
            <a:extLst>
              <a:ext uri="{FF2B5EF4-FFF2-40B4-BE49-F238E27FC236}">
                <a16:creationId xmlns:a16="http://schemas.microsoft.com/office/drawing/2014/main" id="{A4C561C7-B499-41AC-B4BA-9A4AE251A5E5}"/>
              </a:ext>
            </a:extLst>
          </p:cNvPr>
          <p:cNvSpPr>
            <a:spLocks noGrp="1"/>
          </p:cNvSpPr>
          <p:nvPr>
            <p:ph idx="1"/>
          </p:nvPr>
        </p:nvSpPr>
        <p:spPr>
          <a:xfrm>
            <a:off x="643467" y="1447798"/>
            <a:ext cx="6282984" cy="4766735"/>
          </a:xfrm>
        </p:spPr>
        <p:txBody>
          <a:bodyPr anchor="t">
            <a:normAutofit/>
          </a:bodyPr>
          <a:lstStyle/>
          <a:p>
            <a:r>
              <a:rPr lang="en-US" sz="2400" dirty="0"/>
              <a:t>Anza Electric Cooperative, Inc. (AEC) exists to provide safe, affordable, and reliable utility service. AEC takes the safety of staff and the membership seriously. The cooperative has developed this Wildfire Mitigation Plan in compliance with State law, to identify potential risks within our system, prevention methods, and to ensure the safety of staff and our membership.</a:t>
            </a:r>
          </a:p>
          <a:p>
            <a:endParaRPr lang="en-US" dirty="0"/>
          </a:p>
        </p:txBody>
      </p:sp>
    </p:spTree>
    <p:extLst>
      <p:ext uri="{BB962C8B-B14F-4D97-AF65-F5344CB8AC3E}">
        <p14:creationId xmlns:p14="http://schemas.microsoft.com/office/powerpoint/2010/main" val="2791347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0C49-9FC6-430A-AE8A-F414D4B1B031}"/>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cap="all">
                <a:solidFill>
                  <a:srgbClr val="FEFFFF"/>
                </a:solidFill>
              </a:rPr>
              <a:t>Purpose of the Wildfire Mitigation Plan</a:t>
            </a:r>
            <a:br>
              <a:rPr lang="en-US" sz="2500" b="1" cap="all">
                <a:solidFill>
                  <a:srgbClr val="FEFFFF"/>
                </a:solidFill>
              </a:rPr>
            </a:br>
            <a:endParaRPr lang="en-US" sz="2500">
              <a:solidFill>
                <a:srgbClr val="FEFFFF"/>
              </a:solidFill>
            </a:endParaRPr>
          </a:p>
        </p:txBody>
      </p:sp>
      <p:sp>
        <p:nvSpPr>
          <p:cNvPr id="3" name="Content Placeholder 2">
            <a:extLst>
              <a:ext uri="{FF2B5EF4-FFF2-40B4-BE49-F238E27FC236}">
                <a16:creationId xmlns:a16="http://schemas.microsoft.com/office/drawing/2014/main" id="{FA564688-915B-463A-BE10-5B41147B4EFD}"/>
              </a:ext>
            </a:extLst>
          </p:cNvPr>
          <p:cNvSpPr>
            <a:spLocks noGrp="1"/>
          </p:cNvSpPr>
          <p:nvPr>
            <p:ph idx="1"/>
          </p:nvPr>
        </p:nvSpPr>
        <p:spPr>
          <a:xfrm>
            <a:off x="541866" y="2032000"/>
            <a:ext cx="7145867" cy="3879222"/>
          </a:xfrm>
        </p:spPr>
        <p:txBody>
          <a:bodyPr>
            <a:noAutofit/>
          </a:bodyPr>
          <a:lstStyle/>
          <a:p>
            <a:r>
              <a:rPr lang="en-US" sz="2200" dirty="0">
                <a:solidFill>
                  <a:srgbClr val="FEFFFF"/>
                </a:solidFill>
              </a:rPr>
              <a:t>AEC developed this Wildfire Mitigation Plan meeting the requirements of the California Public Utilities Code, Chapter 6, §8387. (a), which requires each local publicly owned electric utility and electrical cooperative to develop a Wildfire Mitigation Plan. AEC’s Wildfire Mitigation Plan provides a comprehensive overview of the organizational and operational activities AEC undertakes in addressing the risk of fire within the Cooperative’s service territory</a:t>
            </a:r>
          </a:p>
        </p:txBody>
      </p:sp>
      <p:pic>
        <p:nvPicPr>
          <p:cNvPr id="9" name="Graphic 6" descr="Flammable">
            <a:extLst>
              <a:ext uri="{FF2B5EF4-FFF2-40B4-BE49-F238E27FC236}">
                <a16:creationId xmlns:a16="http://schemas.microsoft.com/office/drawing/2014/main" id="{D3277F07-A1BD-494E-AF3A-60496CB303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057" y="2462282"/>
            <a:ext cx="3001931" cy="3001931"/>
          </a:xfrm>
          <a:prstGeom prst="rect">
            <a:avLst/>
          </a:prstGeom>
        </p:spPr>
      </p:pic>
    </p:spTree>
    <p:extLst>
      <p:ext uri="{BB962C8B-B14F-4D97-AF65-F5344CB8AC3E}">
        <p14:creationId xmlns:p14="http://schemas.microsoft.com/office/powerpoint/2010/main" val="1526995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5A371-916E-482B-BD6E-A5523B98A067}"/>
              </a:ext>
            </a:extLst>
          </p:cNvPr>
          <p:cNvSpPr>
            <a:spLocks noGrp="1"/>
          </p:cNvSpPr>
          <p:nvPr>
            <p:ph type="title"/>
          </p:nvPr>
        </p:nvSpPr>
        <p:spPr>
          <a:xfrm>
            <a:off x="5187847" y="452718"/>
            <a:ext cx="5535571" cy="1400530"/>
          </a:xfrm>
        </p:spPr>
        <p:txBody>
          <a:bodyPr>
            <a:normAutofit/>
          </a:bodyPr>
          <a:lstStyle/>
          <a:p>
            <a:pPr algn="ctr">
              <a:lnSpc>
                <a:spcPct val="90000"/>
              </a:lnSpc>
              <a:buClrTx/>
            </a:pPr>
            <a:r>
              <a:rPr lang="en-US" sz="4400" b="1" dirty="0">
                <a:latin typeface="Arial" panose="020B0604020202020204" pitchFamily="34" charset="0"/>
                <a:cs typeface="Arial" panose="020B0604020202020204" pitchFamily="34" charset="0"/>
              </a:rPr>
              <a:t>CAL FIRE 2021 Statistics</a:t>
            </a:r>
            <a:r>
              <a:rPr lang="en-US" sz="4400" dirty="0">
                <a:latin typeface="Arial" panose="020B0604020202020204" pitchFamily="34" charset="0"/>
                <a:cs typeface="Arial" panose="020B0604020202020204" pitchFamily="34" charset="0"/>
              </a:rPr>
              <a:t>:</a:t>
            </a:r>
          </a:p>
        </p:txBody>
      </p:sp>
      <p:sp>
        <p:nvSpPr>
          <p:cNvPr id="2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7656D8EE-B666-71E8-B221-604863A3A6BE}"/>
              </a:ext>
            </a:extLst>
          </p:cNvPr>
          <p:cNvPicPr>
            <a:picLocks noChangeAspect="1"/>
          </p:cNvPicPr>
          <p:nvPr/>
        </p:nvPicPr>
        <p:blipFill rotWithShape="1">
          <a:blip r:embed="rId3"/>
          <a:srcRect r="20748"/>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8" name="Rectangle 27">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5CAC1B4-EFFF-492E-89EC-F0B3ED2D4D10}"/>
              </a:ext>
            </a:extLst>
          </p:cNvPr>
          <p:cNvSpPr>
            <a:spLocks noGrp="1"/>
          </p:cNvSpPr>
          <p:nvPr>
            <p:ph idx="1"/>
          </p:nvPr>
        </p:nvSpPr>
        <p:spPr>
          <a:xfrm>
            <a:off x="5187847" y="1853248"/>
            <a:ext cx="6394553" cy="4630679"/>
          </a:xfrm>
        </p:spPr>
        <p:txBody>
          <a:bodyPr>
            <a:normAutofit/>
          </a:bodyPr>
          <a:lstStyle/>
          <a:p>
            <a:pPr lvl="1">
              <a:lnSpc>
                <a:spcPct val="90000"/>
              </a:lnSpc>
              <a:buClrTx/>
              <a:buFont typeface="Wingdings" panose="05000000000000000000" pitchFamily="2" charset="2"/>
              <a:buChar char="v"/>
            </a:pPr>
            <a:r>
              <a:rPr lang="en-US" sz="2400" b="1" u="sng" dirty="0">
                <a:latin typeface="Arial" panose="020B0604020202020204" pitchFamily="34" charset="0"/>
                <a:cs typeface="Arial" panose="020B0604020202020204" pitchFamily="34" charset="0"/>
              </a:rPr>
              <a:t>Fire Incidents</a:t>
            </a:r>
            <a:r>
              <a:rPr lang="en-US" sz="2400" dirty="0">
                <a:latin typeface="Arial" panose="020B0604020202020204" pitchFamily="34" charset="0"/>
                <a:cs typeface="Arial" panose="020B0604020202020204" pitchFamily="34" charset="0"/>
              </a:rPr>
              <a:t>	</a:t>
            </a:r>
          </a:p>
          <a:p>
            <a:pPr marL="914400" lvl="2" indent="0">
              <a:lnSpc>
                <a:spcPct val="90000"/>
              </a:lnSpc>
              <a:buClrTx/>
              <a:buNone/>
            </a:pPr>
            <a:r>
              <a:rPr lang="en-US" sz="2400" dirty="0">
                <a:latin typeface="Arial" panose="020B0604020202020204" pitchFamily="34" charset="0"/>
                <a:cs typeface="Arial" panose="020B0604020202020204" pitchFamily="34" charset="0"/>
              </a:rPr>
              <a:t>8,835</a:t>
            </a:r>
          </a:p>
          <a:p>
            <a:pPr lvl="1">
              <a:lnSpc>
                <a:spcPct val="90000"/>
              </a:lnSpc>
              <a:buClrTx/>
              <a:buFont typeface="Wingdings" panose="05000000000000000000" pitchFamily="2" charset="2"/>
              <a:buChar char="v"/>
            </a:pPr>
            <a:r>
              <a:rPr lang="en-US" sz="2400" b="1"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Acres</a:t>
            </a:r>
            <a:r>
              <a:rPr lang="en-US" sz="2400" b="1" dirty="0">
                <a:latin typeface="Arial" panose="020B0604020202020204" pitchFamily="34" charset="0"/>
                <a:cs typeface="Arial" panose="020B0604020202020204" pitchFamily="34" charset="0"/>
              </a:rPr>
              <a:t>	</a:t>
            </a:r>
            <a:endParaRPr lang="en-US" sz="2400" b="1" u="sng" dirty="0">
              <a:latin typeface="Arial" panose="020B0604020202020204" pitchFamily="34" charset="0"/>
              <a:cs typeface="Arial" panose="020B0604020202020204" pitchFamily="34" charset="0"/>
            </a:endParaRPr>
          </a:p>
          <a:p>
            <a:pPr marL="457200" lvl="1" indent="0">
              <a:lnSpc>
                <a:spcPct val="90000"/>
              </a:lnSpc>
              <a:buClrTx/>
              <a:buNone/>
            </a:pPr>
            <a:r>
              <a:rPr lang="en-US" sz="2400" dirty="0">
                <a:latin typeface="Arial" panose="020B0604020202020204" pitchFamily="34" charset="0"/>
                <a:cs typeface="Arial" panose="020B0604020202020204" pitchFamily="34" charset="0"/>
              </a:rPr>
              <a:t>	2,568,948</a:t>
            </a:r>
          </a:p>
          <a:p>
            <a:pPr lvl="1">
              <a:lnSpc>
                <a:spcPct val="90000"/>
              </a:lnSpc>
              <a:buClrTx/>
              <a:buFont typeface="Wingdings" panose="05000000000000000000" pitchFamily="2" charset="2"/>
              <a:buChar char="v"/>
            </a:pPr>
            <a:r>
              <a:rPr lang="en-US" sz="2400" b="1" u="sng" dirty="0">
                <a:latin typeface="Arial" panose="020B0604020202020204" pitchFamily="34" charset="0"/>
                <a:cs typeface="Arial" panose="020B0604020202020204" pitchFamily="34" charset="0"/>
              </a:rPr>
              <a:t>Fatalities</a:t>
            </a:r>
            <a:r>
              <a:rPr lang="en-US" sz="2400" dirty="0">
                <a:latin typeface="Arial" panose="020B0604020202020204" pitchFamily="34" charset="0"/>
                <a:cs typeface="Arial" panose="020B0604020202020204" pitchFamily="34" charset="0"/>
              </a:rPr>
              <a:t>	  </a:t>
            </a:r>
          </a:p>
          <a:p>
            <a:pPr marL="914400" lvl="2" indent="0">
              <a:lnSpc>
                <a:spcPct val="90000"/>
              </a:lnSpc>
              <a:buClrTx/>
              <a:buNone/>
            </a:pPr>
            <a:r>
              <a:rPr lang="en-US" sz="2400" dirty="0">
                <a:latin typeface="Arial" panose="020B0604020202020204" pitchFamily="34" charset="0"/>
                <a:cs typeface="Arial" panose="020B0604020202020204" pitchFamily="34" charset="0"/>
              </a:rPr>
              <a:t>3</a:t>
            </a:r>
          </a:p>
          <a:p>
            <a:pPr lvl="1">
              <a:lnSpc>
                <a:spcPct val="90000"/>
              </a:lnSpc>
              <a:buClrTx/>
              <a:buFont typeface="Wingdings" panose="05000000000000000000" pitchFamily="2" charset="2"/>
              <a:buChar char="v"/>
            </a:pPr>
            <a:r>
              <a:rPr lang="en-US" sz="2400" b="1" u="sng" dirty="0">
                <a:latin typeface="Arial" panose="020B0604020202020204" pitchFamily="34" charset="0"/>
                <a:cs typeface="Arial" panose="020B0604020202020204" pitchFamily="34" charset="0"/>
              </a:rPr>
              <a:t>Structures Damaged or Destroyed</a:t>
            </a:r>
            <a:endParaRPr lang="en-US" sz="2400" u="sng" dirty="0">
              <a:latin typeface="Arial" panose="020B0604020202020204" pitchFamily="34" charset="0"/>
              <a:cs typeface="Arial" panose="020B0604020202020204" pitchFamily="34" charset="0"/>
            </a:endParaRPr>
          </a:p>
          <a:p>
            <a:pPr marL="457200" lvl="1" indent="0">
              <a:lnSpc>
                <a:spcPct val="90000"/>
              </a:lnSpc>
              <a:buClrTx/>
              <a:buNone/>
            </a:pPr>
            <a:r>
              <a:rPr lang="en-US" sz="2400" dirty="0">
                <a:latin typeface="Arial" panose="020B0604020202020204" pitchFamily="34" charset="0"/>
                <a:cs typeface="Arial" panose="020B0604020202020204" pitchFamily="34" charset="0"/>
              </a:rPr>
              <a:t>	 3,629</a:t>
            </a:r>
          </a:p>
          <a:p>
            <a:pPr lvl="1">
              <a:lnSpc>
                <a:spcPct val="90000"/>
              </a:lnSpc>
              <a:buClrTx/>
              <a:buFont typeface="Wingdings" panose="05000000000000000000" pitchFamily="2" charset="2"/>
              <a:buChar char="v"/>
            </a:pPr>
            <a:endParaRPr lang="en-US" sz="1700" dirty="0">
              <a:latin typeface="Arial" panose="020B0604020202020204" pitchFamily="34" charset="0"/>
              <a:cs typeface="Arial" panose="020B0604020202020204" pitchFamily="34" charset="0"/>
            </a:endParaRPr>
          </a:p>
          <a:p>
            <a:pPr marL="0" lvl="1">
              <a:lnSpc>
                <a:spcPct val="90000"/>
              </a:lnSpc>
              <a:buClrTx/>
              <a:buFont typeface="Wingdings" panose="05000000000000000000" pitchFamily="2" charset="2"/>
              <a:buChar char="v"/>
            </a:pPr>
            <a:r>
              <a:rPr lang="en-US" sz="2400" b="1" i="1" dirty="0">
                <a:latin typeface="Arial" panose="020B0604020202020204" pitchFamily="34" charset="0"/>
                <a:cs typeface="Arial" panose="020B0604020202020204" pitchFamily="34" charset="0"/>
              </a:rPr>
              <a:t>2021 Known Fires in AEC’s Territory = 52</a:t>
            </a:r>
          </a:p>
          <a:p>
            <a:pPr lvl="1">
              <a:lnSpc>
                <a:spcPct val="90000"/>
              </a:lnSpc>
              <a:buClrTx/>
              <a:buFont typeface="Wingdings" panose="05000000000000000000" pitchFamily="2" charset="2"/>
              <a:buChar char="v"/>
            </a:pPr>
            <a:endParaRPr lang="en-US" sz="1700" dirty="0">
              <a:latin typeface="Arial" panose="020B0604020202020204" pitchFamily="34" charset="0"/>
              <a:cs typeface="Arial" panose="020B0604020202020204" pitchFamily="34" charset="0"/>
            </a:endParaRPr>
          </a:p>
          <a:p>
            <a:pPr>
              <a:lnSpc>
                <a:spcPct val="90000"/>
              </a:lnSpc>
            </a:pPr>
            <a:endParaRPr lang="en-US" sz="1700" dirty="0"/>
          </a:p>
        </p:txBody>
      </p:sp>
    </p:spTree>
    <p:extLst>
      <p:ext uri="{BB962C8B-B14F-4D97-AF65-F5344CB8AC3E}">
        <p14:creationId xmlns:p14="http://schemas.microsoft.com/office/powerpoint/2010/main" val="758545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1"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88AA34A-7C7E-4AEB-AE3C-51DC9FB9A5C1}"/>
              </a:ext>
            </a:extLst>
          </p:cNvPr>
          <p:cNvSpPr>
            <a:spLocks noGrp="1"/>
          </p:cNvSpPr>
          <p:nvPr>
            <p:ph type="title"/>
          </p:nvPr>
        </p:nvSpPr>
        <p:spPr>
          <a:xfrm>
            <a:off x="1103312" y="452718"/>
            <a:ext cx="8947522" cy="1400530"/>
          </a:xfrm>
        </p:spPr>
        <p:txBody>
          <a:bodyPr anchor="ctr">
            <a:normAutofit/>
          </a:bodyPr>
          <a:lstStyle/>
          <a:p>
            <a:r>
              <a:rPr lang="en-US" b="1">
                <a:solidFill>
                  <a:srgbClr val="FFFFFF"/>
                </a:solidFill>
              </a:rPr>
              <a:t>ORGANIZATION OF AEC’s WILDFIRE MITIGATION PLAN</a:t>
            </a:r>
          </a:p>
        </p:txBody>
      </p:sp>
      <p:sp>
        <p:nvSpPr>
          <p:cNvPr id="3" name="Content Placeholder 2">
            <a:extLst>
              <a:ext uri="{FF2B5EF4-FFF2-40B4-BE49-F238E27FC236}">
                <a16:creationId xmlns:a16="http://schemas.microsoft.com/office/drawing/2014/main" id="{A146367B-847C-4DF4-8D30-C0B0D18B8048}"/>
              </a:ext>
            </a:extLst>
          </p:cNvPr>
          <p:cNvSpPr>
            <a:spLocks noGrp="1"/>
          </p:cNvSpPr>
          <p:nvPr>
            <p:ph idx="1"/>
          </p:nvPr>
        </p:nvSpPr>
        <p:spPr>
          <a:xfrm>
            <a:off x="914400" y="2438400"/>
            <a:ext cx="10566400" cy="3809999"/>
          </a:xfrm>
        </p:spPr>
        <p:txBody>
          <a:bodyPr>
            <a:normAutofit lnSpcReduction="10000"/>
          </a:bodyPr>
          <a:lstStyle/>
          <a:p>
            <a:pPr>
              <a:lnSpc>
                <a:spcPct val="90000"/>
              </a:lnSpc>
              <a:buClrTx/>
            </a:pPr>
            <a:r>
              <a:rPr lang="en-US" b="1" dirty="0"/>
              <a:t>This Wildfire Mitigation Plan includes the following elements:</a:t>
            </a:r>
          </a:p>
          <a:p>
            <a:pPr lvl="1">
              <a:lnSpc>
                <a:spcPct val="90000"/>
              </a:lnSpc>
              <a:buClrTx/>
            </a:pPr>
            <a:r>
              <a:rPr lang="en-US" sz="2000" b="1" dirty="0"/>
              <a:t>Objectives of the plan;</a:t>
            </a:r>
          </a:p>
          <a:p>
            <a:pPr lvl="1">
              <a:lnSpc>
                <a:spcPct val="90000"/>
              </a:lnSpc>
              <a:buClrTx/>
            </a:pPr>
            <a:r>
              <a:rPr lang="en-US" sz="2000" b="1" dirty="0"/>
              <a:t>Roles and responsibilities for carrying out the plan;</a:t>
            </a:r>
          </a:p>
          <a:p>
            <a:pPr lvl="1">
              <a:lnSpc>
                <a:spcPct val="90000"/>
              </a:lnSpc>
              <a:buClrTx/>
            </a:pPr>
            <a:r>
              <a:rPr lang="en-US" sz="2000" b="1" dirty="0"/>
              <a:t>Identification of key wildfire risks and risk drivers;</a:t>
            </a:r>
          </a:p>
          <a:p>
            <a:pPr lvl="1">
              <a:lnSpc>
                <a:spcPct val="90000"/>
              </a:lnSpc>
              <a:buClrTx/>
            </a:pPr>
            <a:r>
              <a:rPr lang="en-US" sz="2000" b="1" dirty="0"/>
              <a:t>Description of Wildfire Prevention Strategies;</a:t>
            </a:r>
          </a:p>
          <a:p>
            <a:pPr lvl="1">
              <a:lnSpc>
                <a:spcPct val="90000"/>
              </a:lnSpc>
              <a:buClrTx/>
            </a:pPr>
            <a:r>
              <a:rPr lang="en-US" sz="2000" b="1" dirty="0"/>
              <a:t>Community outreach and public awareness;</a:t>
            </a:r>
          </a:p>
          <a:p>
            <a:pPr lvl="1">
              <a:lnSpc>
                <a:spcPct val="90000"/>
              </a:lnSpc>
              <a:buClrTx/>
            </a:pPr>
            <a:r>
              <a:rPr lang="en-US" sz="2000" b="1" dirty="0"/>
              <a:t>Restoration of Service;</a:t>
            </a:r>
          </a:p>
          <a:p>
            <a:pPr lvl="1">
              <a:lnSpc>
                <a:spcPct val="90000"/>
              </a:lnSpc>
              <a:buClrTx/>
            </a:pPr>
            <a:r>
              <a:rPr lang="en-US" sz="2000" b="1" dirty="0"/>
              <a:t>Metrics for measuring the performance of the plan and identifying areas for improvement;</a:t>
            </a:r>
          </a:p>
          <a:p>
            <a:pPr lvl="1">
              <a:lnSpc>
                <a:spcPct val="90000"/>
              </a:lnSpc>
              <a:buClrTx/>
            </a:pPr>
            <a:r>
              <a:rPr lang="en-US" sz="2000" b="1" dirty="0"/>
              <a:t>Independent evaluation</a:t>
            </a:r>
          </a:p>
          <a:p>
            <a:pPr>
              <a:lnSpc>
                <a:spcPct val="90000"/>
              </a:lnSpc>
            </a:pPr>
            <a:endParaRPr lang="en-US" sz="1700" dirty="0"/>
          </a:p>
        </p:txBody>
      </p:sp>
    </p:spTree>
    <p:extLst>
      <p:ext uri="{BB962C8B-B14F-4D97-AF65-F5344CB8AC3E}">
        <p14:creationId xmlns:p14="http://schemas.microsoft.com/office/powerpoint/2010/main" val="4010940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94F9-6BDE-4269-96F2-A500AB58836B}"/>
              </a:ext>
            </a:extLst>
          </p:cNvPr>
          <p:cNvSpPr>
            <a:spLocks noGrp="1"/>
          </p:cNvSpPr>
          <p:nvPr>
            <p:ph type="title"/>
          </p:nvPr>
        </p:nvSpPr>
        <p:spPr/>
        <p:txBody>
          <a:bodyPr>
            <a:normAutofit/>
          </a:bodyPr>
          <a:lstStyle/>
          <a:p>
            <a:pPr lvl="0" algn="ctr"/>
            <a:r>
              <a:rPr lang="en-US" b="1" dirty="0">
                <a:latin typeface="Arial" panose="020B0604020202020204" pitchFamily="34" charset="0"/>
                <a:cs typeface="Arial" panose="020B0604020202020204" pitchFamily="34" charset="0"/>
              </a:rPr>
              <a:t>Objectives of AEC’s Wildfire Mitigation Plan</a:t>
            </a:r>
          </a:p>
        </p:txBody>
      </p:sp>
      <p:graphicFrame>
        <p:nvGraphicFramePr>
          <p:cNvPr id="5" name="Content Placeholder 2">
            <a:extLst>
              <a:ext uri="{FF2B5EF4-FFF2-40B4-BE49-F238E27FC236}">
                <a16:creationId xmlns:a16="http://schemas.microsoft.com/office/drawing/2014/main" id="{1B3BF5F0-1B86-4AE1-AE72-DAFF49209B36}"/>
              </a:ext>
            </a:extLst>
          </p:cNvPr>
          <p:cNvGraphicFramePr>
            <a:graphicFrameLocks noGrp="1"/>
          </p:cNvGraphicFramePr>
          <p:nvPr>
            <p:ph idx="1"/>
            <p:extLst>
              <p:ext uri="{D42A27DB-BD31-4B8C-83A1-F6EECF244321}">
                <p14:modId xmlns:p14="http://schemas.microsoft.com/office/powerpoint/2010/main" val="260485840"/>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57215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2B3E51-ADB9-48E8-AFDB-D63383E70681}"/>
              </a:ext>
            </a:extLst>
          </p:cNvPr>
          <p:cNvSpPr>
            <a:spLocks noGrp="1"/>
          </p:cNvSpPr>
          <p:nvPr>
            <p:ph type="title"/>
          </p:nvPr>
        </p:nvSpPr>
        <p:spPr>
          <a:xfrm>
            <a:off x="212436" y="302490"/>
            <a:ext cx="3540045" cy="1444752"/>
          </a:xfrm>
        </p:spPr>
        <p:txBody>
          <a:bodyPr anchor="b">
            <a:normAutofit/>
          </a:bodyPr>
          <a:lstStyle/>
          <a:p>
            <a:pPr>
              <a:lnSpc>
                <a:spcPct val="90000"/>
              </a:lnSpc>
            </a:pPr>
            <a:r>
              <a:rPr lang="en-US" sz="3000" b="1" u="sng" dirty="0">
                <a:solidFill>
                  <a:srgbClr val="EBEBEB"/>
                </a:solidFill>
              </a:rPr>
              <a:t>Roles and Responsibilities</a:t>
            </a:r>
            <a:endParaRPr lang="en-US" sz="3000" u="sng" dirty="0">
              <a:solidFill>
                <a:srgbClr val="EBEBEB"/>
              </a:solidFill>
            </a:endParaRPr>
          </a:p>
        </p:txBody>
      </p:sp>
      <p:sp>
        <p:nvSpPr>
          <p:cNvPr id="29"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8" name="Freeform: Shape 27">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30" name="Rectangle 29">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277AD8E-A6A6-4C0C-8E7D-06384E27ED56}"/>
              </a:ext>
            </a:extLst>
          </p:cNvPr>
          <p:cNvSpPr>
            <a:spLocks noGrp="1"/>
          </p:cNvSpPr>
          <p:nvPr>
            <p:ph idx="1"/>
          </p:nvPr>
        </p:nvSpPr>
        <p:spPr>
          <a:xfrm>
            <a:off x="110837" y="2049732"/>
            <a:ext cx="3631214" cy="4323359"/>
          </a:xfrm>
        </p:spPr>
        <p:txBody>
          <a:bodyPr>
            <a:noAutofit/>
          </a:bodyPr>
          <a:lstStyle/>
          <a:p>
            <a:pPr>
              <a:lnSpc>
                <a:spcPct val="90000"/>
              </a:lnSpc>
            </a:pPr>
            <a:r>
              <a:rPr lang="en-US" sz="1800" b="1" dirty="0">
                <a:solidFill>
                  <a:srgbClr val="FFFFFF"/>
                </a:solidFill>
                <a:latin typeface="Arial" panose="020B0604020202020204" pitchFamily="34" charset="0"/>
                <a:cs typeface="Arial" panose="020B0604020202020204" pitchFamily="34" charset="0"/>
              </a:rPr>
              <a:t>AEC’s Board of Directors</a:t>
            </a:r>
          </a:p>
          <a:p>
            <a:pPr lvl="1">
              <a:lnSpc>
                <a:spcPct val="90000"/>
              </a:lnSpc>
            </a:pPr>
            <a:r>
              <a:rPr lang="en-US" b="1" dirty="0">
                <a:solidFill>
                  <a:srgbClr val="FFFFFF"/>
                </a:solidFill>
                <a:latin typeface="Arial" panose="020B0604020202020204" pitchFamily="34" charset="0"/>
                <a:cs typeface="Arial" panose="020B0604020202020204" pitchFamily="34" charset="0"/>
              </a:rPr>
              <a:t>General Manager</a:t>
            </a:r>
          </a:p>
          <a:p>
            <a:pPr lvl="2">
              <a:lnSpc>
                <a:spcPct val="90000"/>
              </a:lnSpc>
            </a:pPr>
            <a:r>
              <a:rPr lang="en-US" sz="1800" b="1" dirty="0">
                <a:solidFill>
                  <a:srgbClr val="FFFFFF"/>
                </a:solidFill>
                <a:latin typeface="Arial" panose="020B0604020202020204" pitchFamily="34" charset="0"/>
                <a:cs typeface="Arial" panose="020B0604020202020204" pitchFamily="34" charset="0"/>
              </a:rPr>
              <a:t>Operations Manager</a:t>
            </a:r>
          </a:p>
          <a:p>
            <a:pPr lvl="2">
              <a:lnSpc>
                <a:spcPct val="90000"/>
              </a:lnSpc>
            </a:pPr>
            <a:r>
              <a:rPr lang="en-US" sz="1800" b="1" dirty="0">
                <a:solidFill>
                  <a:srgbClr val="FFFFFF"/>
                </a:solidFill>
                <a:latin typeface="Arial" panose="020B0604020202020204" pitchFamily="34" charset="0"/>
                <a:cs typeface="Arial" panose="020B0604020202020204" pitchFamily="34" charset="0"/>
              </a:rPr>
              <a:t>Government Relations Liaison</a:t>
            </a:r>
          </a:p>
          <a:p>
            <a:pPr lvl="2">
              <a:lnSpc>
                <a:spcPct val="90000"/>
              </a:lnSpc>
            </a:pPr>
            <a:r>
              <a:rPr lang="en-US" sz="1800" b="1" dirty="0">
                <a:solidFill>
                  <a:srgbClr val="FFFFFF"/>
                </a:solidFill>
                <a:latin typeface="Arial" panose="020B0604020202020204" pitchFamily="34" charset="0"/>
                <a:cs typeface="Arial" panose="020B0604020202020204" pitchFamily="34" charset="0"/>
              </a:rPr>
              <a:t>Office Services Manager</a:t>
            </a:r>
          </a:p>
          <a:p>
            <a:pPr lvl="2">
              <a:lnSpc>
                <a:spcPct val="90000"/>
              </a:lnSpc>
            </a:pPr>
            <a:r>
              <a:rPr lang="en-US" sz="1800" b="1" dirty="0">
                <a:solidFill>
                  <a:srgbClr val="FFFFFF"/>
                </a:solidFill>
                <a:latin typeface="Arial" panose="020B0604020202020204" pitchFamily="34" charset="0"/>
                <a:cs typeface="Arial" panose="020B0604020202020204" pitchFamily="34" charset="0"/>
              </a:rPr>
              <a:t>Member Services Manager</a:t>
            </a:r>
          </a:p>
          <a:p>
            <a:pPr lvl="2">
              <a:lnSpc>
                <a:spcPct val="90000"/>
              </a:lnSpc>
            </a:pPr>
            <a:r>
              <a:rPr lang="en-US" sz="1800" b="1" dirty="0">
                <a:solidFill>
                  <a:srgbClr val="FFFFFF"/>
                </a:solidFill>
                <a:latin typeface="Arial" panose="020B0604020202020204" pitchFamily="34" charset="0"/>
                <a:cs typeface="Arial" panose="020B0604020202020204" pitchFamily="34" charset="0"/>
              </a:rPr>
              <a:t>Telecommunications Manager</a:t>
            </a:r>
          </a:p>
          <a:p>
            <a:pPr lvl="2">
              <a:lnSpc>
                <a:spcPct val="90000"/>
              </a:lnSpc>
            </a:pPr>
            <a:r>
              <a:rPr lang="en-US" sz="1800" b="1" dirty="0">
                <a:solidFill>
                  <a:srgbClr val="FFFFFF"/>
                </a:solidFill>
                <a:latin typeface="Arial" panose="020B0604020202020204" pitchFamily="34" charset="0"/>
                <a:cs typeface="Arial" panose="020B0604020202020204" pitchFamily="34" charset="0"/>
              </a:rPr>
              <a:t>ALL COOPERATIVE STAFF</a:t>
            </a:r>
          </a:p>
        </p:txBody>
      </p:sp>
      <p:pic>
        <p:nvPicPr>
          <p:cNvPr id="6" name="Picture 5">
            <a:extLst>
              <a:ext uri="{FF2B5EF4-FFF2-40B4-BE49-F238E27FC236}">
                <a16:creationId xmlns:a16="http://schemas.microsoft.com/office/drawing/2014/main" id="{3A2E85F8-1F23-71B7-2EB5-E5B601E0B81D}"/>
              </a:ext>
            </a:extLst>
          </p:cNvPr>
          <p:cNvPicPr>
            <a:picLocks noChangeAspect="1"/>
          </p:cNvPicPr>
          <p:nvPr/>
        </p:nvPicPr>
        <p:blipFill>
          <a:blip r:embed="rId3"/>
          <a:stretch>
            <a:fillRect/>
          </a:stretch>
        </p:blipFill>
        <p:spPr>
          <a:xfrm>
            <a:off x="3848650" y="765714"/>
            <a:ext cx="8343349" cy="4860000"/>
          </a:xfrm>
          <a:prstGeom prst="rect">
            <a:avLst/>
          </a:prstGeom>
          <a:effectLst/>
        </p:spPr>
      </p:pic>
    </p:spTree>
    <p:extLst>
      <p:ext uri="{BB962C8B-B14F-4D97-AF65-F5344CB8AC3E}">
        <p14:creationId xmlns:p14="http://schemas.microsoft.com/office/powerpoint/2010/main" val="1890513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4DA40-DBA4-7F4F-8BB6-67DF2367FF8E}"/>
              </a:ext>
            </a:extLst>
          </p:cNvPr>
          <p:cNvSpPr>
            <a:spLocks noGrp="1"/>
          </p:cNvSpPr>
          <p:nvPr>
            <p:ph type="title"/>
          </p:nvPr>
        </p:nvSpPr>
        <p:spPr>
          <a:xfrm>
            <a:off x="175491" y="397164"/>
            <a:ext cx="3978933" cy="5341649"/>
          </a:xfrm>
        </p:spPr>
        <p:txBody>
          <a:bodyPr anchor="ctr">
            <a:normAutofit/>
          </a:bodyPr>
          <a:lstStyle/>
          <a:p>
            <a:r>
              <a:rPr lang="en-US" sz="3900" b="1" dirty="0">
                <a:solidFill>
                  <a:srgbClr val="F2F2F2"/>
                </a:solidFill>
              </a:rPr>
              <a:t>Identification of key wildfire risks and risk drivers</a:t>
            </a:r>
          </a:p>
        </p:txBody>
      </p:sp>
      <p:sp>
        <p:nvSpPr>
          <p:cNvPr id="37" name="Rectangle 36">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0" name="Content Placeholder 2">
            <a:extLst>
              <a:ext uri="{FF2B5EF4-FFF2-40B4-BE49-F238E27FC236}">
                <a16:creationId xmlns:a16="http://schemas.microsoft.com/office/drawing/2014/main" id="{C323934C-47A5-FFFC-CB87-1AA1B16BCE98}"/>
              </a:ext>
            </a:extLst>
          </p:cNvPr>
          <p:cNvGraphicFramePr>
            <a:graphicFrameLocks noGrp="1"/>
          </p:cNvGraphicFramePr>
          <p:nvPr>
            <p:ph idx="1"/>
            <p:extLst>
              <p:ext uri="{D42A27DB-BD31-4B8C-83A1-F6EECF244321}">
                <p14:modId xmlns:p14="http://schemas.microsoft.com/office/powerpoint/2010/main" val="1699350780"/>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7846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7309</TotalTime>
  <Words>3299</Words>
  <Application>Microsoft Office PowerPoint</Application>
  <PresentationFormat>Widescreen</PresentationFormat>
  <Paragraphs>232</Paragraphs>
  <Slides>25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Century Gothic</vt:lpstr>
      <vt:lpstr>Courier New</vt:lpstr>
      <vt:lpstr>Symbol</vt:lpstr>
      <vt:lpstr>Wingdings</vt:lpstr>
      <vt:lpstr>Wingdings 3</vt:lpstr>
      <vt:lpstr>Ion</vt:lpstr>
      <vt:lpstr>   Wildfire Mitigation Plan Meeting  2022 </vt:lpstr>
      <vt:lpstr>Introductions</vt:lpstr>
      <vt:lpstr>Policy Statement </vt:lpstr>
      <vt:lpstr>Purpose of the Wildfire Mitigation Plan </vt:lpstr>
      <vt:lpstr>CAL FIRE 2021 Statistics:</vt:lpstr>
      <vt:lpstr>ORGANIZATION OF AEC’s WILDFIRE MITIGATION PLAN</vt:lpstr>
      <vt:lpstr>Objectives of AEC’s Wildfire Mitigation Plan</vt:lpstr>
      <vt:lpstr>Roles and Responsibilities</vt:lpstr>
      <vt:lpstr>Identification of key wildfire risks and risk drivers</vt:lpstr>
      <vt:lpstr>Identification of key wildfire risks and risk drivers Cont.</vt:lpstr>
      <vt:lpstr>High-Risk Fire Areas in the AEC Service Territory</vt:lpstr>
      <vt:lpstr>Description of Wildfire Prevention Strategies</vt:lpstr>
      <vt:lpstr>Weather Monitoring Cont.</vt:lpstr>
      <vt:lpstr>System Resiliency   </vt:lpstr>
      <vt:lpstr>System Resiliency Cont.</vt:lpstr>
      <vt:lpstr>Vegetation Management</vt:lpstr>
      <vt:lpstr>Inspections</vt:lpstr>
      <vt:lpstr>Workforce Training</vt:lpstr>
      <vt:lpstr>Community Outreach and Public Awareness </vt:lpstr>
      <vt:lpstr>Public Safety Power Shut-off Customer Notification Protocols </vt:lpstr>
      <vt:lpstr>Restoration of Service</vt:lpstr>
      <vt:lpstr>Evaluating the Plan </vt:lpstr>
      <vt:lpstr>Impact of Metrics on Plan</vt:lpstr>
      <vt:lpstr>Independent Evaluation</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Mitigation Plan Virtual Meeting  2020</dc:title>
  <dc:creator>Jennifer Williams</dc:creator>
  <cp:lastModifiedBy>Sherri Stafford</cp:lastModifiedBy>
  <cp:revision>36</cp:revision>
  <dcterms:created xsi:type="dcterms:W3CDTF">2020-07-09T21:30:01Z</dcterms:created>
  <dcterms:modified xsi:type="dcterms:W3CDTF">2022-06-24T17:19:44Z</dcterms:modified>
</cp:coreProperties>
</file>